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0" r:id="rId3"/>
    <p:sldId id="310" r:id="rId4"/>
    <p:sldId id="311" r:id="rId5"/>
    <p:sldId id="312" r:id="rId6"/>
    <p:sldId id="313" r:id="rId7"/>
    <p:sldId id="363" r:id="rId8"/>
    <p:sldId id="370" r:id="rId9"/>
    <p:sldId id="373" r:id="rId10"/>
    <p:sldId id="362" r:id="rId11"/>
    <p:sldId id="364" r:id="rId12"/>
    <p:sldId id="306" r:id="rId13"/>
    <p:sldId id="316" r:id="rId14"/>
    <p:sldId id="315" r:id="rId15"/>
    <p:sldId id="372" r:id="rId16"/>
    <p:sldId id="371" r:id="rId17"/>
    <p:sldId id="307" r:id="rId18"/>
    <p:sldId id="308" r:id="rId19"/>
    <p:sldId id="314" r:id="rId20"/>
    <p:sldId id="366" r:id="rId21"/>
    <p:sldId id="368" r:id="rId22"/>
    <p:sldId id="321" r:id="rId23"/>
    <p:sldId id="376" r:id="rId24"/>
    <p:sldId id="365" r:id="rId25"/>
    <p:sldId id="374" r:id="rId26"/>
    <p:sldId id="367" r:id="rId27"/>
    <p:sldId id="375" r:id="rId28"/>
    <p:sldId id="348" r:id="rId29"/>
    <p:sldId id="369" r:id="rId30"/>
    <p:sldId id="299" r:id="rId31"/>
  </p:sldIdLst>
  <p:sldSz cx="9144000" cy="6858000" type="screen4x3"/>
  <p:notesSz cx="10002838" cy="6877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CEAF2"/>
    <a:srgbClr val="777777"/>
    <a:srgbClr val="003399"/>
    <a:srgbClr val="C8C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9" autoAdjust="0"/>
    <p:restoredTop sz="97336" autoAdjust="0"/>
  </p:normalViewPr>
  <p:slideViewPr>
    <p:cSldViewPr>
      <p:cViewPr>
        <p:scale>
          <a:sx n="60" d="100"/>
          <a:sy n="60" d="100"/>
        </p:scale>
        <p:origin x="-1422" y="-342"/>
      </p:cViewPr>
      <p:guideLst>
        <p:guide orient="horz" pos="2160"/>
        <p:guide orient="horz" pos="1389"/>
        <p:guide orient="horz" pos="2931"/>
        <p:guide orient="horz" pos="3838"/>
        <p:guide pos="2880"/>
        <p:guide pos="5284"/>
        <p:guide pos="5057"/>
        <p:guide pos="703"/>
        <p:guide pos="476"/>
        <p:guide pos="34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870" y="-90"/>
      </p:cViewPr>
      <p:guideLst>
        <p:guide orient="horz" pos="2166"/>
        <p:guide pos="3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928452579034941"/>
          <c:y val="1.734730952790731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 Status na rynku pracy osób niepełnosprawnych biologicznie (powyżej 15 roku życia) w populacji osób z niepełnosprawnością (dane w tys.)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pracujący</c:v>
                </c:pt>
                <c:pt idx="1">
                  <c:v>bezrobotni</c:v>
                </c:pt>
                <c:pt idx="2">
                  <c:v>bierni zawodowo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1800</c:v>
                </c:pt>
                <c:pt idx="1">
                  <c:v>337</c:v>
                </c:pt>
                <c:pt idx="2">
                  <c:v>5707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C3FB9-B652-4266-98DF-1C2EBBFBF2C8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93A3641-DF6E-4C71-9213-CAFF6A9A35C2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</a:rPr>
            <a:t>systemowe </a:t>
          </a:r>
          <a:endParaRPr lang="pl-PL" sz="1100" b="1" dirty="0" smtClean="0">
            <a:solidFill>
              <a:schemeClr val="bg1"/>
            </a:solidFill>
          </a:endParaRPr>
        </a:p>
        <a:p>
          <a:r>
            <a:rPr lang="pl-PL" sz="1000" b="1" dirty="0" smtClean="0">
              <a:solidFill>
                <a:schemeClr val="bg1"/>
              </a:solidFill>
            </a:rPr>
            <a:t>m.in.: system orzekania, medycyna pracy, dofinansowania dla pracodawców (sic!)</a:t>
          </a:r>
        </a:p>
        <a:p>
          <a:endParaRPr lang="pl-PL" sz="1100" b="1" dirty="0" smtClean="0">
            <a:solidFill>
              <a:schemeClr val="bg1"/>
            </a:solidFill>
          </a:endParaRPr>
        </a:p>
      </dgm:t>
    </dgm:pt>
    <dgm:pt modelId="{DB4897CE-F78F-4529-AD7C-6B31AD3AF049}" type="parTrans" cxnId="{59387366-7F46-4A93-96CE-3A7E6257244B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BEBBCD4A-4F9D-43FD-8D89-A85BACE33475}" type="sibTrans" cxnId="{59387366-7F46-4A93-96CE-3A7E6257244B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6EF7E3A0-4CB3-41CD-ABD8-022BB71E735A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</a:rPr>
            <a:t>instytucjonalne </a:t>
          </a:r>
        </a:p>
        <a:p>
          <a:r>
            <a:rPr lang="pl-PL" sz="1100" b="1" dirty="0" smtClean="0">
              <a:solidFill>
                <a:schemeClr val="bg1"/>
              </a:solidFill>
            </a:rPr>
            <a:t>– w tym bariery w edukacji</a:t>
          </a:r>
        </a:p>
      </dgm:t>
    </dgm:pt>
    <dgm:pt modelId="{83D4F83A-CD2D-4FB8-9980-438721751E76}" type="parTrans" cxnId="{C12613F1-5CB4-4E00-9427-A2BD5A042399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9545515D-4DC6-45CB-AE6F-D59CEDA2C96F}" type="sibTrans" cxnId="{C12613F1-5CB4-4E00-9427-A2BD5A042399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FCE5A26E-E050-4BFC-9F83-2DC82FFA035E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</a:rPr>
            <a:t>architektoniczne /komunikacyjne</a:t>
          </a:r>
        </a:p>
      </dgm:t>
    </dgm:pt>
    <dgm:pt modelId="{2A245A77-EC21-42D2-9273-511AB8DBE267}" type="parTrans" cxnId="{57C67A63-A88A-48F5-8881-FE56E4A31A65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B2FE712F-9AD9-4541-B6F5-1D851C32B490}" type="sibTrans" cxnId="{57C67A63-A88A-48F5-8881-FE56E4A31A65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FA7966B9-C64E-4D82-A77F-D0409855520C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</a:rPr>
            <a:t>fizyczne </a:t>
          </a:r>
        </a:p>
        <a:p>
          <a:r>
            <a:rPr lang="pl-PL" sz="1400" b="1" dirty="0" smtClean="0">
              <a:solidFill>
                <a:schemeClr val="bg1"/>
              </a:solidFill>
            </a:rPr>
            <a:t>i psychologiczne</a:t>
          </a:r>
        </a:p>
      </dgm:t>
    </dgm:pt>
    <dgm:pt modelId="{1AE096D0-C0BC-4750-967F-22DFB0526EC6}" type="parTrans" cxnId="{05124253-8EEE-4CF7-8461-D6185CE7B5BE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65491DC2-AA3B-41BE-9FEB-35454BDF2C99}" type="sibTrans" cxnId="{05124253-8EEE-4CF7-8461-D6185CE7B5BE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CBA8666A-D2E2-4330-816F-75F87484C657}">
      <dgm:prSet custT="1"/>
      <dgm:spPr/>
      <dgm:t>
        <a:bodyPr/>
        <a:lstStyle/>
        <a:p>
          <a:r>
            <a:rPr lang="pl-PL" sz="1400" b="1" dirty="0" smtClean="0">
              <a:solidFill>
                <a:schemeClr val="bg1"/>
              </a:solidFill>
            </a:rPr>
            <a:t>społeczne i mentalne</a:t>
          </a:r>
          <a:endParaRPr lang="pl-PL" sz="1400" b="1" dirty="0">
            <a:solidFill>
              <a:schemeClr val="bg1"/>
            </a:solidFill>
          </a:endParaRPr>
        </a:p>
      </dgm:t>
    </dgm:pt>
    <dgm:pt modelId="{D77713D3-D195-4745-9028-23FE8EC606BE}" type="parTrans" cxnId="{F52240A3-B99F-4B98-8728-DAD405CD6FD0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7ED5F690-1827-4ACE-9BB4-AF7DBC4FADB1}" type="sibTrans" cxnId="{F52240A3-B99F-4B98-8728-DAD405CD6FD0}">
      <dgm:prSet/>
      <dgm:spPr/>
      <dgm:t>
        <a:bodyPr/>
        <a:lstStyle/>
        <a:p>
          <a:endParaRPr lang="pl-PL" sz="1100" b="1">
            <a:solidFill>
              <a:schemeClr val="bg1"/>
            </a:solidFill>
          </a:endParaRPr>
        </a:p>
      </dgm:t>
    </dgm:pt>
    <dgm:pt modelId="{51A55A53-4603-48E2-8EFB-3A0514770628}" type="pres">
      <dgm:prSet presAssocID="{B85C3FB9-B652-4266-98DF-1C2EBBFBF2C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485696E-4325-4864-A226-C60BF1DF3C9D}" type="pres">
      <dgm:prSet presAssocID="{B85C3FB9-B652-4266-98DF-1C2EBBFBF2C8}" presName="comp1" presStyleCnt="0"/>
      <dgm:spPr/>
    </dgm:pt>
    <dgm:pt modelId="{B4F68AE4-9F63-4B60-BBA8-FC4F9EE54AA2}" type="pres">
      <dgm:prSet presAssocID="{B85C3FB9-B652-4266-98DF-1C2EBBFBF2C8}" presName="circle1" presStyleLbl="node1" presStyleIdx="0" presStyleCnt="5"/>
      <dgm:spPr/>
      <dgm:t>
        <a:bodyPr/>
        <a:lstStyle/>
        <a:p>
          <a:endParaRPr lang="pl-PL"/>
        </a:p>
      </dgm:t>
    </dgm:pt>
    <dgm:pt modelId="{45E5EB8D-4A48-4F42-8F8F-3F25F19C0543}" type="pres">
      <dgm:prSet presAssocID="{B85C3FB9-B652-4266-98DF-1C2EBBFBF2C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9481DB-BB95-499B-8651-270200CBCC35}" type="pres">
      <dgm:prSet presAssocID="{B85C3FB9-B652-4266-98DF-1C2EBBFBF2C8}" presName="comp2" presStyleCnt="0"/>
      <dgm:spPr/>
    </dgm:pt>
    <dgm:pt modelId="{3F517BFD-4131-404F-AC4B-F600317855E7}" type="pres">
      <dgm:prSet presAssocID="{B85C3FB9-B652-4266-98DF-1C2EBBFBF2C8}" presName="circle2" presStyleLbl="node1" presStyleIdx="1" presStyleCnt="5"/>
      <dgm:spPr/>
      <dgm:t>
        <a:bodyPr/>
        <a:lstStyle/>
        <a:p>
          <a:endParaRPr lang="pl-PL"/>
        </a:p>
      </dgm:t>
    </dgm:pt>
    <dgm:pt modelId="{F0C741CC-789A-41D1-8C7B-EF8D3EFD2EAC}" type="pres">
      <dgm:prSet presAssocID="{B85C3FB9-B652-4266-98DF-1C2EBBFBF2C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B36DFB-7F4B-4045-907E-1922087C5555}" type="pres">
      <dgm:prSet presAssocID="{B85C3FB9-B652-4266-98DF-1C2EBBFBF2C8}" presName="comp3" presStyleCnt="0"/>
      <dgm:spPr/>
    </dgm:pt>
    <dgm:pt modelId="{C6BC3059-DA0C-4893-96EA-DE85BD187DF6}" type="pres">
      <dgm:prSet presAssocID="{B85C3FB9-B652-4266-98DF-1C2EBBFBF2C8}" presName="circle3" presStyleLbl="node1" presStyleIdx="2" presStyleCnt="5"/>
      <dgm:spPr/>
      <dgm:t>
        <a:bodyPr/>
        <a:lstStyle/>
        <a:p>
          <a:endParaRPr lang="pl-PL"/>
        </a:p>
      </dgm:t>
    </dgm:pt>
    <dgm:pt modelId="{69431CB5-D30E-4D3A-BE84-57856ABDCD66}" type="pres">
      <dgm:prSet presAssocID="{B85C3FB9-B652-4266-98DF-1C2EBBFBF2C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D0C24E-A901-4376-8843-A34BBB8BBE92}" type="pres">
      <dgm:prSet presAssocID="{B85C3FB9-B652-4266-98DF-1C2EBBFBF2C8}" presName="comp4" presStyleCnt="0"/>
      <dgm:spPr/>
    </dgm:pt>
    <dgm:pt modelId="{AB2B85A0-AF20-40E5-847F-6B0A922BE7C1}" type="pres">
      <dgm:prSet presAssocID="{B85C3FB9-B652-4266-98DF-1C2EBBFBF2C8}" presName="circle4" presStyleLbl="node1" presStyleIdx="3" presStyleCnt="5"/>
      <dgm:spPr/>
      <dgm:t>
        <a:bodyPr/>
        <a:lstStyle/>
        <a:p>
          <a:endParaRPr lang="pl-PL"/>
        </a:p>
      </dgm:t>
    </dgm:pt>
    <dgm:pt modelId="{949EDF96-F66E-4590-A20B-08BD2FEC0C8A}" type="pres">
      <dgm:prSet presAssocID="{B85C3FB9-B652-4266-98DF-1C2EBBFBF2C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F72FF2-40A8-4604-A7FE-DFB30EEE8ABC}" type="pres">
      <dgm:prSet presAssocID="{B85C3FB9-B652-4266-98DF-1C2EBBFBF2C8}" presName="comp5" presStyleCnt="0"/>
      <dgm:spPr/>
    </dgm:pt>
    <dgm:pt modelId="{0DCB0922-8AC3-4A1D-992D-95321A6B745C}" type="pres">
      <dgm:prSet presAssocID="{B85C3FB9-B652-4266-98DF-1C2EBBFBF2C8}" presName="circle5" presStyleLbl="node1" presStyleIdx="4" presStyleCnt="5"/>
      <dgm:spPr/>
      <dgm:t>
        <a:bodyPr/>
        <a:lstStyle/>
        <a:p>
          <a:endParaRPr lang="pl-PL"/>
        </a:p>
      </dgm:t>
    </dgm:pt>
    <dgm:pt modelId="{7EC66824-509F-45C7-8C83-6C664DE0C5D9}" type="pres">
      <dgm:prSet presAssocID="{B85C3FB9-B652-4266-98DF-1C2EBBFBF2C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6216EF-C3AB-4C53-9718-C78785035E0C}" type="presOf" srcId="{CBA8666A-D2E2-4330-816F-75F87484C657}" destId="{3F517BFD-4131-404F-AC4B-F600317855E7}" srcOrd="0" destOrd="0" presId="urn:microsoft.com/office/officeart/2005/8/layout/venn2"/>
    <dgm:cxn modelId="{05BBEF79-C7FA-48BF-907D-0FDFB0343D68}" type="presOf" srcId="{FCE5A26E-E050-4BFC-9F83-2DC82FFA035E}" destId="{AB2B85A0-AF20-40E5-847F-6B0A922BE7C1}" srcOrd="0" destOrd="0" presId="urn:microsoft.com/office/officeart/2005/8/layout/venn2"/>
    <dgm:cxn modelId="{A3B31D09-0298-4D67-83B2-707CCC7AEE4E}" type="presOf" srcId="{B85C3FB9-B652-4266-98DF-1C2EBBFBF2C8}" destId="{51A55A53-4603-48E2-8EFB-3A0514770628}" srcOrd="0" destOrd="0" presId="urn:microsoft.com/office/officeart/2005/8/layout/venn2"/>
    <dgm:cxn modelId="{1BE7AB4B-DA1F-4651-B814-0E5E19411B2A}" type="presOf" srcId="{FA7966B9-C64E-4D82-A77F-D0409855520C}" destId="{7EC66824-509F-45C7-8C83-6C664DE0C5D9}" srcOrd="1" destOrd="0" presId="urn:microsoft.com/office/officeart/2005/8/layout/venn2"/>
    <dgm:cxn modelId="{5A04821F-272C-473D-9090-5C69685B1DFE}" type="presOf" srcId="{FA7966B9-C64E-4D82-A77F-D0409855520C}" destId="{0DCB0922-8AC3-4A1D-992D-95321A6B745C}" srcOrd="0" destOrd="0" presId="urn:microsoft.com/office/officeart/2005/8/layout/venn2"/>
    <dgm:cxn modelId="{C12613F1-5CB4-4E00-9427-A2BD5A042399}" srcId="{B85C3FB9-B652-4266-98DF-1C2EBBFBF2C8}" destId="{6EF7E3A0-4CB3-41CD-ABD8-022BB71E735A}" srcOrd="2" destOrd="0" parTransId="{83D4F83A-CD2D-4FB8-9980-438721751E76}" sibTransId="{9545515D-4DC6-45CB-AE6F-D59CEDA2C96F}"/>
    <dgm:cxn modelId="{8EDB7C33-5C52-458D-A998-054146B22428}" type="presOf" srcId="{FCE5A26E-E050-4BFC-9F83-2DC82FFA035E}" destId="{949EDF96-F66E-4590-A20B-08BD2FEC0C8A}" srcOrd="1" destOrd="0" presId="urn:microsoft.com/office/officeart/2005/8/layout/venn2"/>
    <dgm:cxn modelId="{F52240A3-B99F-4B98-8728-DAD405CD6FD0}" srcId="{B85C3FB9-B652-4266-98DF-1C2EBBFBF2C8}" destId="{CBA8666A-D2E2-4330-816F-75F87484C657}" srcOrd="1" destOrd="0" parTransId="{D77713D3-D195-4745-9028-23FE8EC606BE}" sibTransId="{7ED5F690-1827-4ACE-9BB4-AF7DBC4FADB1}"/>
    <dgm:cxn modelId="{63544C1C-553A-4CE7-BAAD-67066AAFF5BC}" type="presOf" srcId="{CBA8666A-D2E2-4330-816F-75F87484C657}" destId="{F0C741CC-789A-41D1-8C7B-EF8D3EFD2EAC}" srcOrd="1" destOrd="0" presId="urn:microsoft.com/office/officeart/2005/8/layout/venn2"/>
    <dgm:cxn modelId="{8E3FD4AA-9A82-4C2C-A255-FCDEFACF1586}" type="presOf" srcId="{993A3641-DF6E-4C71-9213-CAFF6A9A35C2}" destId="{45E5EB8D-4A48-4F42-8F8F-3F25F19C0543}" srcOrd="1" destOrd="0" presId="urn:microsoft.com/office/officeart/2005/8/layout/venn2"/>
    <dgm:cxn modelId="{05124253-8EEE-4CF7-8461-D6185CE7B5BE}" srcId="{B85C3FB9-B652-4266-98DF-1C2EBBFBF2C8}" destId="{FA7966B9-C64E-4D82-A77F-D0409855520C}" srcOrd="4" destOrd="0" parTransId="{1AE096D0-C0BC-4750-967F-22DFB0526EC6}" sibTransId="{65491DC2-AA3B-41BE-9FEB-35454BDF2C99}"/>
    <dgm:cxn modelId="{59387366-7F46-4A93-96CE-3A7E6257244B}" srcId="{B85C3FB9-B652-4266-98DF-1C2EBBFBF2C8}" destId="{993A3641-DF6E-4C71-9213-CAFF6A9A35C2}" srcOrd="0" destOrd="0" parTransId="{DB4897CE-F78F-4529-AD7C-6B31AD3AF049}" sibTransId="{BEBBCD4A-4F9D-43FD-8D89-A85BACE33475}"/>
    <dgm:cxn modelId="{7AB3B2D8-2BCD-4BF9-BA16-179849391F5D}" type="presOf" srcId="{6EF7E3A0-4CB3-41CD-ABD8-022BB71E735A}" destId="{C6BC3059-DA0C-4893-96EA-DE85BD187DF6}" srcOrd="0" destOrd="0" presId="urn:microsoft.com/office/officeart/2005/8/layout/venn2"/>
    <dgm:cxn modelId="{8324666C-62F2-46D3-90CB-0DF35C3C962F}" type="presOf" srcId="{993A3641-DF6E-4C71-9213-CAFF6A9A35C2}" destId="{B4F68AE4-9F63-4B60-BBA8-FC4F9EE54AA2}" srcOrd="0" destOrd="0" presId="urn:microsoft.com/office/officeart/2005/8/layout/venn2"/>
    <dgm:cxn modelId="{57C67A63-A88A-48F5-8881-FE56E4A31A65}" srcId="{B85C3FB9-B652-4266-98DF-1C2EBBFBF2C8}" destId="{FCE5A26E-E050-4BFC-9F83-2DC82FFA035E}" srcOrd="3" destOrd="0" parTransId="{2A245A77-EC21-42D2-9273-511AB8DBE267}" sibTransId="{B2FE712F-9AD9-4541-B6F5-1D851C32B490}"/>
    <dgm:cxn modelId="{BA844D25-179B-4AA8-8991-118CE2970684}" type="presOf" srcId="{6EF7E3A0-4CB3-41CD-ABD8-022BB71E735A}" destId="{69431CB5-D30E-4D3A-BE84-57856ABDCD66}" srcOrd="1" destOrd="0" presId="urn:microsoft.com/office/officeart/2005/8/layout/venn2"/>
    <dgm:cxn modelId="{F445671B-DA6E-42B9-A87C-8F294528AE45}" type="presParOf" srcId="{51A55A53-4603-48E2-8EFB-3A0514770628}" destId="{2485696E-4325-4864-A226-C60BF1DF3C9D}" srcOrd="0" destOrd="0" presId="urn:microsoft.com/office/officeart/2005/8/layout/venn2"/>
    <dgm:cxn modelId="{790B6465-730A-4546-825D-421B06E576D0}" type="presParOf" srcId="{2485696E-4325-4864-A226-C60BF1DF3C9D}" destId="{B4F68AE4-9F63-4B60-BBA8-FC4F9EE54AA2}" srcOrd="0" destOrd="0" presId="urn:microsoft.com/office/officeart/2005/8/layout/venn2"/>
    <dgm:cxn modelId="{8B301071-E7B0-4550-91C7-D78E2E7F8B2B}" type="presParOf" srcId="{2485696E-4325-4864-A226-C60BF1DF3C9D}" destId="{45E5EB8D-4A48-4F42-8F8F-3F25F19C0543}" srcOrd="1" destOrd="0" presId="urn:microsoft.com/office/officeart/2005/8/layout/venn2"/>
    <dgm:cxn modelId="{01DD2CAA-4796-4BAF-9C92-AAD671D46230}" type="presParOf" srcId="{51A55A53-4603-48E2-8EFB-3A0514770628}" destId="{D39481DB-BB95-499B-8651-270200CBCC35}" srcOrd="1" destOrd="0" presId="urn:microsoft.com/office/officeart/2005/8/layout/venn2"/>
    <dgm:cxn modelId="{AA3FF285-5BA1-4AAB-BF94-A8AFF135F08C}" type="presParOf" srcId="{D39481DB-BB95-499B-8651-270200CBCC35}" destId="{3F517BFD-4131-404F-AC4B-F600317855E7}" srcOrd="0" destOrd="0" presId="urn:microsoft.com/office/officeart/2005/8/layout/venn2"/>
    <dgm:cxn modelId="{EC7002A0-D7BE-4624-8F40-3C3BD18B8F4F}" type="presParOf" srcId="{D39481DB-BB95-499B-8651-270200CBCC35}" destId="{F0C741CC-789A-41D1-8C7B-EF8D3EFD2EAC}" srcOrd="1" destOrd="0" presId="urn:microsoft.com/office/officeart/2005/8/layout/venn2"/>
    <dgm:cxn modelId="{E0BFA4B0-D68B-472C-AB2B-45B42A463F4D}" type="presParOf" srcId="{51A55A53-4603-48E2-8EFB-3A0514770628}" destId="{3AB36DFB-7F4B-4045-907E-1922087C5555}" srcOrd="2" destOrd="0" presId="urn:microsoft.com/office/officeart/2005/8/layout/venn2"/>
    <dgm:cxn modelId="{D97281E5-4122-4EB5-B5C3-073D254412FC}" type="presParOf" srcId="{3AB36DFB-7F4B-4045-907E-1922087C5555}" destId="{C6BC3059-DA0C-4893-96EA-DE85BD187DF6}" srcOrd="0" destOrd="0" presId="urn:microsoft.com/office/officeart/2005/8/layout/venn2"/>
    <dgm:cxn modelId="{4CEDD51E-9902-4800-81EC-0CE8B34E96BE}" type="presParOf" srcId="{3AB36DFB-7F4B-4045-907E-1922087C5555}" destId="{69431CB5-D30E-4D3A-BE84-57856ABDCD66}" srcOrd="1" destOrd="0" presId="urn:microsoft.com/office/officeart/2005/8/layout/venn2"/>
    <dgm:cxn modelId="{ACA9E651-8182-4DC1-B702-E5C0AC7D5E53}" type="presParOf" srcId="{51A55A53-4603-48E2-8EFB-3A0514770628}" destId="{4FD0C24E-A901-4376-8843-A34BBB8BBE92}" srcOrd="3" destOrd="0" presId="urn:microsoft.com/office/officeart/2005/8/layout/venn2"/>
    <dgm:cxn modelId="{B6C9690A-5DCE-4813-A769-651955768EE8}" type="presParOf" srcId="{4FD0C24E-A901-4376-8843-A34BBB8BBE92}" destId="{AB2B85A0-AF20-40E5-847F-6B0A922BE7C1}" srcOrd="0" destOrd="0" presId="urn:microsoft.com/office/officeart/2005/8/layout/venn2"/>
    <dgm:cxn modelId="{3E37C35A-3774-47E8-89F0-F0A6A85003DD}" type="presParOf" srcId="{4FD0C24E-A901-4376-8843-A34BBB8BBE92}" destId="{949EDF96-F66E-4590-A20B-08BD2FEC0C8A}" srcOrd="1" destOrd="0" presId="urn:microsoft.com/office/officeart/2005/8/layout/venn2"/>
    <dgm:cxn modelId="{0F886744-AB35-420C-85B3-5386669E49D1}" type="presParOf" srcId="{51A55A53-4603-48E2-8EFB-3A0514770628}" destId="{6CF72FF2-40A8-4604-A7FE-DFB30EEE8ABC}" srcOrd="4" destOrd="0" presId="urn:microsoft.com/office/officeart/2005/8/layout/venn2"/>
    <dgm:cxn modelId="{6E4C9489-0AF5-4971-98DE-45A6B35AE6B2}" type="presParOf" srcId="{6CF72FF2-40A8-4604-A7FE-DFB30EEE8ABC}" destId="{0DCB0922-8AC3-4A1D-992D-95321A6B745C}" srcOrd="0" destOrd="0" presId="urn:microsoft.com/office/officeart/2005/8/layout/venn2"/>
    <dgm:cxn modelId="{D27A3193-B092-4DC3-9C6C-B8A6375C92E0}" type="presParOf" srcId="{6CF72FF2-40A8-4604-A7FE-DFB30EEE8ABC}" destId="{7EC66824-509F-45C7-8C83-6C664DE0C5D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3AD22-B6B1-3B43-9987-5C233D30BBC1}" type="doc">
      <dgm:prSet loTypeId="urn:microsoft.com/office/officeart/2005/8/layout/cycle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D2C5B962-3BC7-CE41-AA3F-62DC5B6133A1}">
      <dgm:prSet phldrT="[Tekst]"/>
      <dgm:spPr>
        <a:solidFill>
          <a:srgbClr val="990000"/>
        </a:solidFill>
      </dgm:spPr>
      <dgm:t>
        <a:bodyPr/>
        <a:lstStyle/>
        <a:p>
          <a:r>
            <a:rPr lang="pl-PL" b="1" dirty="0" smtClean="0"/>
            <a:t>Zatrudnienie </a:t>
          </a:r>
          <a:r>
            <a:rPr lang="pl-PL" b="1" dirty="0"/>
            <a:t>osób z niepełnosprawnością</a:t>
          </a:r>
        </a:p>
      </dgm:t>
    </dgm:pt>
    <dgm:pt modelId="{340A6789-3A92-CE4A-8118-0BE705D1383A}" type="parTrans" cxnId="{99EA33C7-7945-FC48-89CC-EE47D2AF2F9A}">
      <dgm:prSet/>
      <dgm:spPr/>
      <dgm:t>
        <a:bodyPr/>
        <a:lstStyle/>
        <a:p>
          <a:endParaRPr lang="pl-PL" b="1"/>
        </a:p>
      </dgm:t>
    </dgm:pt>
    <dgm:pt modelId="{73B1462C-0CF7-5040-885F-4EB1E58FB7B5}" type="sibTrans" cxnId="{99EA33C7-7945-FC48-89CC-EE47D2AF2F9A}">
      <dgm:prSet/>
      <dgm:spPr/>
      <dgm:t>
        <a:bodyPr/>
        <a:lstStyle/>
        <a:p>
          <a:endParaRPr lang="pl-PL" b="1"/>
        </a:p>
      </dgm:t>
    </dgm:pt>
    <dgm:pt modelId="{BD17FD9E-B1A9-6B44-A890-723086FA12F7}">
      <dgm:prSet phldrT="[Tekst]"/>
      <dgm:spPr>
        <a:solidFill>
          <a:srgbClr val="38384C"/>
        </a:solidFill>
      </dgm:spPr>
      <dgm:t>
        <a:bodyPr/>
        <a:lstStyle/>
        <a:p>
          <a:r>
            <a:rPr lang="pl-PL" b="1" dirty="0"/>
            <a:t>Pozyskanie nowych </a:t>
          </a:r>
          <a:br>
            <a:rPr lang="pl-PL" b="1" dirty="0"/>
          </a:br>
          <a:r>
            <a:rPr lang="pl-PL" b="1" dirty="0"/>
            <a:t>i kompetentnych pracowników</a:t>
          </a:r>
        </a:p>
      </dgm:t>
    </dgm:pt>
    <dgm:pt modelId="{9CC9D23E-8B6A-634A-A3DC-5B7D8B214C82}" type="parTrans" cxnId="{030593A7-02A2-2F4C-AD5A-CFC374FB01C0}">
      <dgm:prSet/>
      <dgm:spPr/>
      <dgm:t>
        <a:bodyPr/>
        <a:lstStyle/>
        <a:p>
          <a:endParaRPr lang="pl-PL" b="1"/>
        </a:p>
      </dgm:t>
    </dgm:pt>
    <dgm:pt modelId="{718C8BF9-99A9-6943-B2CF-55BE119A7688}" type="sibTrans" cxnId="{030593A7-02A2-2F4C-AD5A-CFC374FB01C0}">
      <dgm:prSet/>
      <dgm:spPr/>
      <dgm:t>
        <a:bodyPr/>
        <a:lstStyle/>
        <a:p>
          <a:endParaRPr lang="pl-PL" b="1"/>
        </a:p>
      </dgm:t>
    </dgm:pt>
    <dgm:pt modelId="{B1252566-C833-1446-97CF-75F5EEF3A977}">
      <dgm:prSet phldrT="[Tekst]"/>
      <dgm:spPr>
        <a:solidFill>
          <a:srgbClr val="415936"/>
        </a:solidFill>
      </dgm:spPr>
      <dgm:t>
        <a:bodyPr/>
        <a:lstStyle/>
        <a:p>
          <a:r>
            <a:rPr lang="pl-PL" b="1" dirty="0"/>
            <a:t>Korzyści wizerunkowe</a:t>
          </a:r>
        </a:p>
      </dgm:t>
    </dgm:pt>
    <dgm:pt modelId="{8815BA95-22BE-704D-82F5-F08A869B4AE5}" type="parTrans" cxnId="{C3806DF1-8CCC-D34B-9516-056ABABFFCDE}">
      <dgm:prSet/>
      <dgm:spPr/>
      <dgm:t>
        <a:bodyPr/>
        <a:lstStyle/>
        <a:p>
          <a:endParaRPr lang="pl-PL" b="1"/>
        </a:p>
      </dgm:t>
    </dgm:pt>
    <dgm:pt modelId="{6479AF01-BEFA-BC46-8966-CB1E561026B4}" type="sibTrans" cxnId="{C3806DF1-8CCC-D34B-9516-056ABABFFCDE}">
      <dgm:prSet/>
      <dgm:spPr/>
      <dgm:t>
        <a:bodyPr/>
        <a:lstStyle/>
        <a:p>
          <a:endParaRPr lang="pl-PL" b="1"/>
        </a:p>
      </dgm:t>
    </dgm:pt>
    <dgm:pt modelId="{53E3E54C-4614-5B4F-ABBA-97BC4483338C}">
      <dgm:prSet phldrT="[Tekst]"/>
      <dgm:spPr>
        <a:solidFill>
          <a:srgbClr val="FFA530"/>
        </a:solidFill>
      </dgm:spPr>
      <dgm:t>
        <a:bodyPr/>
        <a:lstStyle/>
        <a:p>
          <a:r>
            <a:rPr lang="pl-PL" b="1" dirty="0"/>
            <a:t>Korzyści finansowe</a:t>
          </a:r>
        </a:p>
      </dgm:t>
    </dgm:pt>
    <dgm:pt modelId="{6AE62060-25C7-7641-BD4A-3BD08B1663AA}" type="parTrans" cxnId="{A42BEC26-E63F-E14B-A358-24DDBC38FF1B}">
      <dgm:prSet/>
      <dgm:spPr/>
      <dgm:t>
        <a:bodyPr/>
        <a:lstStyle/>
        <a:p>
          <a:endParaRPr lang="pl-PL" b="1"/>
        </a:p>
      </dgm:t>
    </dgm:pt>
    <dgm:pt modelId="{AC09CFC0-94CB-AA4E-A272-648277C8048D}" type="sibTrans" cxnId="{A42BEC26-E63F-E14B-A358-24DDBC38FF1B}">
      <dgm:prSet/>
      <dgm:spPr/>
      <dgm:t>
        <a:bodyPr/>
        <a:lstStyle/>
        <a:p>
          <a:endParaRPr lang="pl-PL" b="1"/>
        </a:p>
      </dgm:t>
    </dgm:pt>
    <dgm:pt modelId="{4AAC0C0E-5652-2D49-88CC-485C2783AA68}">
      <dgm:prSet phldrT="[Tekst]"/>
      <dgm:spPr>
        <a:solidFill>
          <a:srgbClr val="C4C4C4"/>
        </a:solidFill>
      </dgm:spPr>
      <dgm:t>
        <a:bodyPr/>
        <a:lstStyle/>
        <a:p>
          <a:r>
            <a:rPr lang="pl-PL" b="1" dirty="0"/>
            <a:t>Zmiana społeczna</a:t>
          </a:r>
        </a:p>
      </dgm:t>
    </dgm:pt>
    <dgm:pt modelId="{B89A1F34-2764-C048-AFBD-EF19B64CBBF1}" type="parTrans" cxnId="{4A53E391-F1C7-2E43-B211-EAA1BE85FB9D}">
      <dgm:prSet/>
      <dgm:spPr/>
      <dgm:t>
        <a:bodyPr/>
        <a:lstStyle/>
        <a:p>
          <a:endParaRPr lang="pl-PL" b="1"/>
        </a:p>
      </dgm:t>
    </dgm:pt>
    <dgm:pt modelId="{DD3A1A79-37BF-0C4C-B950-9FCC547DFADF}" type="sibTrans" cxnId="{4A53E391-F1C7-2E43-B211-EAA1BE85FB9D}">
      <dgm:prSet/>
      <dgm:spPr/>
      <dgm:t>
        <a:bodyPr/>
        <a:lstStyle/>
        <a:p>
          <a:endParaRPr lang="pl-PL" b="1"/>
        </a:p>
      </dgm:t>
    </dgm:pt>
    <dgm:pt modelId="{9B2F53BB-EEA9-B348-8723-755E2F5694FB}" type="pres">
      <dgm:prSet presAssocID="{E8D3AD22-B6B1-3B43-9987-5C233D30BB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079C0CE-3F11-0748-BBE5-BEC42AD9DFF4}" type="pres">
      <dgm:prSet presAssocID="{E8D3AD22-B6B1-3B43-9987-5C233D30BBC1}" presName="cycle" presStyleCnt="0"/>
      <dgm:spPr/>
      <dgm:t>
        <a:bodyPr/>
        <a:lstStyle/>
        <a:p>
          <a:endParaRPr lang="pl-PL"/>
        </a:p>
      </dgm:t>
    </dgm:pt>
    <dgm:pt modelId="{6A05ED68-F131-C24E-AE21-32B5DD1EF0AD}" type="pres">
      <dgm:prSet presAssocID="{D2C5B962-3BC7-CE41-AA3F-62DC5B6133A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836CF3-CE1E-9C4A-BD7C-3BE31FFDC4F3}" type="pres">
      <dgm:prSet presAssocID="{73B1462C-0CF7-5040-885F-4EB1E58FB7B5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FC59FDAF-C1EA-8748-A284-DFB880E48CAF}" type="pres">
      <dgm:prSet presAssocID="{BD17FD9E-B1A9-6B44-A890-723086FA12F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3DD7D3-C05D-1146-99A8-614965B80AB9}" type="pres">
      <dgm:prSet presAssocID="{B1252566-C833-1446-97CF-75F5EEF3A97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00994F-77DE-224C-BBA3-0E37F29547E0}" type="pres">
      <dgm:prSet presAssocID="{53E3E54C-4614-5B4F-ABBA-97BC4483338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DC6E4C-7260-F845-8964-480DBCA8CC22}" type="pres">
      <dgm:prSet presAssocID="{4AAC0C0E-5652-2D49-88CC-485C2783AA68}" presName="nodeFollowingNodes" presStyleLbl="node1" presStyleIdx="4" presStyleCnt="5" custRadScaleRad="98047" custRadScaleInc="-5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50F946A-358A-4966-BC6C-CD1BFEBB337E}" type="presOf" srcId="{4AAC0C0E-5652-2D49-88CC-485C2783AA68}" destId="{5DDC6E4C-7260-F845-8964-480DBCA8CC22}" srcOrd="0" destOrd="0" presId="urn:microsoft.com/office/officeart/2005/8/layout/cycle3"/>
    <dgm:cxn modelId="{695BC999-5A43-49AB-A54C-374CACF004EF}" type="presOf" srcId="{53E3E54C-4614-5B4F-ABBA-97BC4483338C}" destId="{9700994F-77DE-224C-BBA3-0E37F29547E0}" srcOrd="0" destOrd="0" presId="urn:microsoft.com/office/officeart/2005/8/layout/cycle3"/>
    <dgm:cxn modelId="{C3806DF1-8CCC-D34B-9516-056ABABFFCDE}" srcId="{E8D3AD22-B6B1-3B43-9987-5C233D30BBC1}" destId="{B1252566-C833-1446-97CF-75F5EEF3A977}" srcOrd="2" destOrd="0" parTransId="{8815BA95-22BE-704D-82F5-F08A869B4AE5}" sibTransId="{6479AF01-BEFA-BC46-8966-CB1E561026B4}"/>
    <dgm:cxn modelId="{FDA57C47-0807-4C31-8A29-9136800A0D18}" type="presOf" srcId="{E8D3AD22-B6B1-3B43-9987-5C233D30BBC1}" destId="{9B2F53BB-EEA9-B348-8723-755E2F5694FB}" srcOrd="0" destOrd="0" presId="urn:microsoft.com/office/officeart/2005/8/layout/cycle3"/>
    <dgm:cxn modelId="{055545EB-B137-4AD2-84B1-51D7F470EFB4}" type="presOf" srcId="{D2C5B962-3BC7-CE41-AA3F-62DC5B6133A1}" destId="{6A05ED68-F131-C24E-AE21-32B5DD1EF0AD}" srcOrd="0" destOrd="0" presId="urn:microsoft.com/office/officeart/2005/8/layout/cycle3"/>
    <dgm:cxn modelId="{9F8F4CB4-82D3-4039-B19F-C2D0D9FAF8EF}" type="presOf" srcId="{73B1462C-0CF7-5040-885F-4EB1E58FB7B5}" destId="{AE836CF3-CE1E-9C4A-BD7C-3BE31FFDC4F3}" srcOrd="0" destOrd="0" presId="urn:microsoft.com/office/officeart/2005/8/layout/cycle3"/>
    <dgm:cxn modelId="{A42BEC26-E63F-E14B-A358-24DDBC38FF1B}" srcId="{E8D3AD22-B6B1-3B43-9987-5C233D30BBC1}" destId="{53E3E54C-4614-5B4F-ABBA-97BC4483338C}" srcOrd="3" destOrd="0" parTransId="{6AE62060-25C7-7641-BD4A-3BD08B1663AA}" sibTransId="{AC09CFC0-94CB-AA4E-A272-648277C8048D}"/>
    <dgm:cxn modelId="{99EA33C7-7945-FC48-89CC-EE47D2AF2F9A}" srcId="{E8D3AD22-B6B1-3B43-9987-5C233D30BBC1}" destId="{D2C5B962-3BC7-CE41-AA3F-62DC5B6133A1}" srcOrd="0" destOrd="0" parTransId="{340A6789-3A92-CE4A-8118-0BE705D1383A}" sibTransId="{73B1462C-0CF7-5040-885F-4EB1E58FB7B5}"/>
    <dgm:cxn modelId="{49DA40A9-D5FD-4606-8332-0F54270E711E}" type="presOf" srcId="{B1252566-C833-1446-97CF-75F5EEF3A977}" destId="{0B3DD7D3-C05D-1146-99A8-614965B80AB9}" srcOrd="0" destOrd="0" presId="urn:microsoft.com/office/officeart/2005/8/layout/cycle3"/>
    <dgm:cxn modelId="{3FB1E00E-859A-42F6-8275-6D0358661293}" type="presOf" srcId="{BD17FD9E-B1A9-6B44-A890-723086FA12F7}" destId="{FC59FDAF-C1EA-8748-A284-DFB880E48CAF}" srcOrd="0" destOrd="0" presId="urn:microsoft.com/office/officeart/2005/8/layout/cycle3"/>
    <dgm:cxn modelId="{4A53E391-F1C7-2E43-B211-EAA1BE85FB9D}" srcId="{E8D3AD22-B6B1-3B43-9987-5C233D30BBC1}" destId="{4AAC0C0E-5652-2D49-88CC-485C2783AA68}" srcOrd="4" destOrd="0" parTransId="{B89A1F34-2764-C048-AFBD-EF19B64CBBF1}" sibTransId="{DD3A1A79-37BF-0C4C-B950-9FCC547DFADF}"/>
    <dgm:cxn modelId="{030593A7-02A2-2F4C-AD5A-CFC374FB01C0}" srcId="{E8D3AD22-B6B1-3B43-9987-5C233D30BBC1}" destId="{BD17FD9E-B1A9-6B44-A890-723086FA12F7}" srcOrd="1" destOrd="0" parTransId="{9CC9D23E-8B6A-634A-A3DC-5B7D8B214C82}" sibTransId="{718C8BF9-99A9-6943-B2CF-55BE119A7688}"/>
    <dgm:cxn modelId="{1C85E848-0724-43E5-8174-5172DFE6B981}" type="presParOf" srcId="{9B2F53BB-EEA9-B348-8723-755E2F5694FB}" destId="{3079C0CE-3F11-0748-BBE5-BEC42AD9DFF4}" srcOrd="0" destOrd="0" presId="urn:microsoft.com/office/officeart/2005/8/layout/cycle3"/>
    <dgm:cxn modelId="{E1729CFA-7782-46AB-AE43-107A2D5944CB}" type="presParOf" srcId="{3079C0CE-3F11-0748-BBE5-BEC42AD9DFF4}" destId="{6A05ED68-F131-C24E-AE21-32B5DD1EF0AD}" srcOrd="0" destOrd="0" presId="urn:microsoft.com/office/officeart/2005/8/layout/cycle3"/>
    <dgm:cxn modelId="{60AAC007-225B-4B6F-90F6-95A7AD6F8F17}" type="presParOf" srcId="{3079C0CE-3F11-0748-BBE5-BEC42AD9DFF4}" destId="{AE836CF3-CE1E-9C4A-BD7C-3BE31FFDC4F3}" srcOrd="1" destOrd="0" presId="urn:microsoft.com/office/officeart/2005/8/layout/cycle3"/>
    <dgm:cxn modelId="{3EB71ACA-A329-4A31-9131-FC6D9D2D7A72}" type="presParOf" srcId="{3079C0CE-3F11-0748-BBE5-BEC42AD9DFF4}" destId="{FC59FDAF-C1EA-8748-A284-DFB880E48CAF}" srcOrd="2" destOrd="0" presId="urn:microsoft.com/office/officeart/2005/8/layout/cycle3"/>
    <dgm:cxn modelId="{B74BC66C-E16A-4C0D-A767-3F8DC8B8A5FD}" type="presParOf" srcId="{3079C0CE-3F11-0748-BBE5-BEC42AD9DFF4}" destId="{0B3DD7D3-C05D-1146-99A8-614965B80AB9}" srcOrd="3" destOrd="0" presId="urn:microsoft.com/office/officeart/2005/8/layout/cycle3"/>
    <dgm:cxn modelId="{32B09D5E-EC39-4DE6-972A-FEA7B67D63C9}" type="presParOf" srcId="{3079C0CE-3F11-0748-BBE5-BEC42AD9DFF4}" destId="{9700994F-77DE-224C-BBA3-0E37F29547E0}" srcOrd="4" destOrd="0" presId="urn:microsoft.com/office/officeart/2005/8/layout/cycle3"/>
    <dgm:cxn modelId="{216C76BE-7060-49A1-98CC-0791B68EEB48}" type="presParOf" srcId="{3079C0CE-3F11-0748-BBE5-BEC42AD9DFF4}" destId="{5DDC6E4C-7260-F845-8964-480DBCA8CC2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441905-E9C9-4887-921B-3F36A9C34F8C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5501F775-171C-460C-BCE1-8CAA312F7217}">
      <dgm:prSet custT="1"/>
      <dgm:spPr/>
      <dgm:t>
        <a:bodyPr/>
        <a:lstStyle/>
        <a:p>
          <a:pPr rtl="0"/>
          <a:r>
            <a:rPr lang="pl-PL" sz="2000" b="1" dirty="0" smtClean="0"/>
            <a:t>Umowy terminowe</a:t>
          </a:r>
          <a:endParaRPr lang="pl-PL" sz="2000" b="1" dirty="0"/>
        </a:p>
      </dgm:t>
    </dgm:pt>
    <dgm:pt modelId="{F6D8BF4C-D5DC-48EE-9C50-A8112BA3719F}" type="parTrans" cxnId="{3EE74644-EBD8-487E-BF1A-14EAB5F2A38E}">
      <dgm:prSet/>
      <dgm:spPr/>
      <dgm:t>
        <a:bodyPr/>
        <a:lstStyle/>
        <a:p>
          <a:endParaRPr lang="pl-PL" sz="3200" b="1"/>
        </a:p>
      </dgm:t>
    </dgm:pt>
    <dgm:pt modelId="{B08A8062-CC91-4C68-83D3-8CF355FEC426}" type="sibTrans" cxnId="{3EE74644-EBD8-487E-BF1A-14EAB5F2A38E}">
      <dgm:prSet/>
      <dgm:spPr/>
      <dgm:t>
        <a:bodyPr/>
        <a:lstStyle/>
        <a:p>
          <a:endParaRPr lang="pl-PL" sz="3200" b="1"/>
        </a:p>
      </dgm:t>
    </dgm:pt>
    <dgm:pt modelId="{F407B0B0-363B-4DFC-8871-49DD48221BB6}">
      <dgm:prSet custT="1"/>
      <dgm:spPr/>
      <dgm:t>
        <a:bodyPr/>
        <a:lstStyle/>
        <a:p>
          <a:pPr rtl="0"/>
          <a:r>
            <a:rPr lang="pl-PL" sz="2000" b="1" dirty="0" smtClean="0"/>
            <a:t>Telepraca</a:t>
          </a:r>
          <a:endParaRPr lang="pl-PL" sz="2000" b="1" dirty="0"/>
        </a:p>
      </dgm:t>
    </dgm:pt>
    <dgm:pt modelId="{F8E932DD-471C-44A9-99EF-2C79FF98AB46}" type="parTrans" cxnId="{5E48086C-C062-476A-9854-A95F2D169AAB}">
      <dgm:prSet/>
      <dgm:spPr/>
      <dgm:t>
        <a:bodyPr/>
        <a:lstStyle/>
        <a:p>
          <a:endParaRPr lang="pl-PL" sz="3200" b="1"/>
        </a:p>
      </dgm:t>
    </dgm:pt>
    <dgm:pt modelId="{D6379CB8-EFE4-48BB-9784-D2DE309ECF13}" type="sibTrans" cxnId="{5E48086C-C062-476A-9854-A95F2D169AAB}">
      <dgm:prSet/>
      <dgm:spPr/>
      <dgm:t>
        <a:bodyPr/>
        <a:lstStyle/>
        <a:p>
          <a:endParaRPr lang="pl-PL" sz="3200" b="1"/>
        </a:p>
      </dgm:t>
    </dgm:pt>
    <dgm:pt modelId="{7A62E194-53FB-4706-BF5A-5EE47FF79AA4}">
      <dgm:prSet custT="1"/>
      <dgm:spPr/>
      <dgm:t>
        <a:bodyPr/>
        <a:lstStyle/>
        <a:p>
          <a:pPr rtl="0"/>
          <a:r>
            <a:rPr lang="pl-PL" sz="2000" b="1" dirty="0" smtClean="0"/>
            <a:t>Praca na wezwanie </a:t>
          </a:r>
          <a:endParaRPr lang="pl-PL" sz="2000" b="1" dirty="0"/>
        </a:p>
      </dgm:t>
    </dgm:pt>
    <dgm:pt modelId="{DC8391F4-2D19-41D5-9012-02DD4FB476E3}" type="parTrans" cxnId="{A0948062-C7CB-4428-8D33-8DC0A4827D2F}">
      <dgm:prSet/>
      <dgm:spPr/>
      <dgm:t>
        <a:bodyPr/>
        <a:lstStyle/>
        <a:p>
          <a:endParaRPr lang="pl-PL" sz="3200" b="1"/>
        </a:p>
      </dgm:t>
    </dgm:pt>
    <dgm:pt modelId="{2BCA70F5-9A8B-4985-B7B4-21306946B4F5}" type="sibTrans" cxnId="{A0948062-C7CB-4428-8D33-8DC0A4827D2F}">
      <dgm:prSet/>
      <dgm:spPr/>
      <dgm:t>
        <a:bodyPr/>
        <a:lstStyle/>
        <a:p>
          <a:endParaRPr lang="pl-PL" sz="3200" b="1"/>
        </a:p>
      </dgm:t>
    </dgm:pt>
    <dgm:pt modelId="{619EA60A-93CD-4013-BED2-48D59A93701C}">
      <dgm:prSet custT="1"/>
      <dgm:spPr/>
      <dgm:t>
        <a:bodyPr/>
        <a:lstStyle/>
        <a:p>
          <a:pPr rtl="0"/>
          <a:r>
            <a:rPr lang="pl-PL" sz="2000" b="1" dirty="0" smtClean="0"/>
            <a:t>Job sharing</a:t>
          </a:r>
          <a:endParaRPr lang="pl-PL" sz="2000" b="1" dirty="0"/>
        </a:p>
      </dgm:t>
    </dgm:pt>
    <dgm:pt modelId="{AC02A23D-CD51-4023-89DA-6B41E593CCAF}" type="parTrans" cxnId="{569FDD3A-0FDF-4C0C-925F-6CB47FFEBEE7}">
      <dgm:prSet/>
      <dgm:spPr/>
      <dgm:t>
        <a:bodyPr/>
        <a:lstStyle/>
        <a:p>
          <a:endParaRPr lang="pl-PL" sz="3200" b="1"/>
        </a:p>
      </dgm:t>
    </dgm:pt>
    <dgm:pt modelId="{F8B4A1FC-5B1D-4826-8954-225849E40EBF}" type="sibTrans" cxnId="{569FDD3A-0FDF-4C0C-925F-6CB47FFEBEE7}">
      <dgm:prSet/>
      <dgm:spPr/>
      <dgm:t>
        <a:bodyPr/>
        <a:lstStyle/>
        <a:p>
          <a:endParaRPr lang="pl-PL" sz="3200" b="1"/>
        </a:p>
      </dgm:t>
    </dgm:pt>
    <dgm:pt modelId="{9873644B-8DE5-472A-8A43-94AAB3A6A693}">
      <dgm:prSet custT="1"/>
      <dgm:spPr/>
      <dgm:t>
        <a:bodyPr/>
        <a:lstStyle/>
        <a:p>
          <a:pPr rtl="0"/>
          <a:r>
            <a:rPr lang="pl-PL" sz="2000" b="1" dirty="0" smtClean="0"/>
            <a:t>Praca tymczasowa (leasing pracowniczy)</a:t>
          </a:r>
          <a:endParaRPr lang="pl-PL" sz="2000" b="1" dirty="0"/>
        </a:p>
      </dgm:t>
    </dgm:pt>
    <dgm:pt modelId="{9BAAD3E3-2156-4EA2-B927-88925A9424A5}" type="parTrans" cxnId="{5E9357E2-D0BE-4243-BF74-6A65C90E3BA2}">
      <dgm:prSet/>
      <dgm:spPr/>
      <dgm:t>
        <a:bodyPr/>
        <a:lstStyle/>
        <a:p>
          <a:endParaRPr lang="pl-PL" sz="3200" b="1"/>
        </a:p>
      </dgm:t>
    </dgm:pt>
    <dgm:pt modelId="{239D1FAE-3357-4A3C-8270-ACF7A3BD3970}" type="sibTrans" cxnId="{5E9357E2-D0BE-4243-BF74-6A65C90E3BA2}">
      <dgm:prSet/>
      <dgm:spPr/>
      <dgm:t>
        <a:bodyPr/>
        <a:lstStyle/>
        <a:p>
          <a:endParaRPr lang="pl-PL" sz="3200" b="1"/>
        </a:p>
      </dgm:t>
    </dgm:pt>
    <dgm:pt modelId="{D879915F-6173-4F6D-AC6E-0BE44EBB94BF}">
      <dgm:prSet custT="1"/>
      <dgm:spPr/>
      <dgm:t>
        <a:bodyPr/>
        <a:lstStyle/>
        <a:p>
          <a:pPr rtl="0"/>
          <a:r>
            <a:rPr lang="pl-PL" sz="2000" b="1" dirty="0" smtClean="0"/>
            <a:t>Zatrudnienie w niepełnym wymiarze pracy</a:t>
          </a:r>
          <a:endParaRPr lang="pl-PL" sz="2000" b="1" dirty="0"/>
        </a:p>
      </dgm:t>
    </dgm:pt>
    <dgm:pt modelId="{D15ED9C8-AC3B-4E0B-8076-BD738266613C}" type="parTrans" cxnId="{9C65AAFA-7EC0-4CA6-8CB3-E237906D4F73}">
      <dgm:prSet/>
      <dgm:spPr/>
      <dgm:t>
        <a:bodyPr/>
        <a:lstStyle/>
        <a:p>
          <a:endParaRPr lang="pl-PL" sz="3200" b="1"/>
        </a:p>
      </dgm:t>
    </dgm:pt>
    <dgm:pt modelId="{2327E897-81AE-429F-B89A-CC8A7C4987D3}" type="sibTrans" cxnId="{9C65AAFA-7EC0-4CA6-8CB3-E237906D4F73}">
      <dgm:prSet/>
      <dgm:spPr/>
      <dgm:t>
        <a:bodyPr/>
        <a:lstStyle/>
        <a:p>
          <a:endParaRPr lang="pl-PL" sz="3200" b="1"/>
        </a:p>
      </dgm:t>
    </dgm:pt>
    <dgm:pt modelId="{926DA25D-E8A0-4779-ACAB-10EE21A3A8FB}">
      <dgm:prSet custT="1"/>
      <dgm:spPr/>
      <dgm:t>
        <a:bodyPr/>
        <a:lstStyle/>
        <a:p>
          <a:r>
            <a:rPr lang="pl-PL" sz="2000" b="1" dirty="0" smtClean="0"/>
            <a:t>Zadaniowy czas pracy</a:t>
          </a:r>
          <a:endParaRPr lang="pl-PL" sz="2000" b="1" dirty="0"/>
        </a:p>
      </dgm:t>
    </dgm:pt>
    <dgm:pt modelId="{342232B2-7450-449F-AE40-12502815DA12}" type="parTrans" cxnId="{EDCB0A02-CB87-4848-8E41-32E44BBE3FAA}">
      <dgm:prSet/>
      <dgm:spPr/>
      <dgm:t>
        <a:bodyPr/>
        <a:lstStyle/>
        <a:p>
          <a:endParaRPr lang="pl-PL" sz="3200" b="1"/>
        </a:p>
      </dgm:t>
    </dgm:pt>
    <dgm:pt modelId="{3BBC08A9-5B94-4132-93BA-A14380E3AC7F}" type="sibTrans" cxnId="{EDCB0A02-CB87-4848-8E41-32E44BBE3FAA}">
      <dgm:prSet/>
      <dgm:spPr/>
      <dgm:t>
        <a:bodyPr/>
        <a:lstStyle/>
        <a:p>
          <a:endParaRPr lang="pl-PL" sz="3200" b="1"/>
        </a:p>
      </dgm:t>
    </dgm:pt>
    <dgm:pt modelId="{0CB6B289-A2D7-4813-ADF3-7757D83EBB49}">
      <dgm:prSet custT="1"/>
      <dgm:spPr/>
      <dgm:t>
        <a:bodyPr/>
        <a:lstStyle/>
        <a:p>
          <a:r>
            <a:rPr lang="pl-PL" sz="2000" b="1" dirty="0" smtClean="0"/>
            <a:t>Indywidualny rozkład </a:t>
          </a:r>
          <a:r>
            <a:rPr lang="pl-PL" sz="2000" b="1" smtClean="0"/>
            <a:t>czasu pracy</a:t>
          </a:r>
          <a:endParaRPr lang="pl-PL" sz="2000" b="1" dirty="0"/>
        </a:p>
      </dgm:t>
    </dgm:pt>
    <dgm:pt modelId="{920ABCC1-D9C9-44AD-B3F0-D1292C6F025D}" type="parTrans" cxnId="{BEDCA7C1-88C5-42F3-A04E-8660E63129F1}">
      <dgm:prSet/>
      <dgm:spPr/>
      <dgm:t>
        <a:bodyPr/>
        <a:lstStyle/>
        <a:p>
          <a:endParaRPr lang="pl-PL" sz="3200" b="1"/>
        </a:p>
      </dgm:t>
    </dgm:pt>
    <dgm:pt modelId="{2844C66D-00FE-4B3B-8D79-268DCF2B5BBA}" type="sibTrans" cxnId="{BEDCA7C1-88C5-42F3-A04E-8660E63129F1}">
      <dgm:prSet/>
      <dgm:spPr/>
      <dgm:t>
        <a:bodyPr/>
        <a:lstStyle/>
        <a:p>
          <a:endParaRPr lang="pl-PL" sz="3200" b="1"/>
        </a:p>
      </dgm:t>
    </dgm:pt>
    <dgm:pt modelId="{0C0D528B-019E-41D8-B2AC-3D3CA518D6A3}" type="pres">
      <dgm:prSet presAssocID="{A8441905-E9C9-4887-921B-3F36A9C34F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4DB978E-252A-42D1-A496-45BC8CE860C0}" type="pres">
      <dgm:prSet presAssocID="{5501F775-171C-460C-BCE1-8CAA312F7217}" presName="parentLin" presStyleCnt="0"/>
      <dgm:spPr/>
      <dgm:t>
        <a:bodyPr/>
        <a:lstStyle/>
        <a:p>
          <a:endParaRPr lang="pl-PL"/>
        </a:p>
      </dgm:t>
    </dgm:pt>
    <dgm:pt modelId="{A249AD8F-33D6-4442-857A-25EA9AA7C7C3}" type="pres">
      <dgm:prSet presAssocID="{5501F775-171C-460C-BCE1-8CAA312F7217}" presName="parentLeftMargin" presStyleLbl="node1" presStyleIdx="0" presStyleCnt="8"/>
      <dgm:spPr/>
      <dgm:t>
        <a:bodyPr/>
        <a:lstStyle/>
        <a:p>
          <a:endParaRPr lang="pl-PL"/>
        </a:p>
      </dgm:t>
    </dgm:pt>
    <dgm:pt modelId="{C19D03CF-FD04-44F3-887D-56B30B41DCC9}" type="pres">
      <dgm:prSet presAssocID="{5501F775-171C-460C-BCE1-8CAA312F721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B04513-448D-4659-BBF2-5307ECF4D535}" type="pres">
      <dgm:prSet presAssocID="{5501F775-171C-460C-BCE1-8CAA312F7217}" presName="negativeSpace" presStyleCnt="0"/>
      <dgm:spPr/>
      <dgm:t>
        <a:bodyPr/>
        <a:lstStyle/>
        <a:p>
          <a:endParaRPr lang="pl-PL"/>
        </a:p>
      </dgm:t>
    </dgm:pt>
    <dgm:pt modelId="{88003066-B6D5-4EA7-9622-C7D0029C6466}" type="pres">
      <dgm:prSet presAssocID="{5501F775-171C-460C-BCE1-8CAA312F7217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47D5F1-25CB-4120-951C-FFA464D2DD3E}" type="pres">
      <dgm:prSet presAssocID="{B08A8062-CC91-4C68-83D3-8CF355FEC426}" presName="spaceBetweenRectangles" presStyleCnt="0"/>
      <dgm:spPr/>
      <dgm:t>
        <a:bodyPr/>
        <a:lstStyle/>
        <a:p>
          <a:endParaRPr lang="pl-PL"/>
        </a:p>
      </dgm:t>
    </dgm:pt>
    <dgm:pt modelId="{E22E5A29-355A-41EB-B3B4-F4E1A064C120}" type="pres">
      <dgm:prSet presAssocID="{D879915F-6173-4F6D-AC6E-0BE44EBB94BF}" presName="parentLin" presStyleCnt="0"/>
      <dgm:spPr/>
      <dgm:t>
        <a:bodyPr/>
        <a:lstStyle/>
        <a:p>
          <a:endParaRPr lang="pl-PL"/>
        </a:p>
      </dgm:t>
    </dgm:pt>
    <dgm:pt modelId="{BE78B1FA-D35E-4E69-9FF6-32C7662B0562}" type="pres">
      <dgm:prSet presAssocID="{D879915F-6173-4F6D-AC6E-0BE44EBB94BF}" presName="parentLeftMargin" presStyleLbl="node1" presStyleIdx="0" presStyleCnt="8"/>
      <dgm:spPr/>
      <dgm:t>
        <a:bodyPr/>
        <a:lstStyle/>
        <a:p>
          <a:endParaRPr lang="pl-PL"/>
        </a:p>
      </dgm:t>
    </dgm:pt>
    <dgm:pt modelId="{51E54702-2EAF-4528-BFA8-225A73B3D4D6}" type="pres">
      <dgm:prSet presAssocID="{D879915F-6173-4F6D-AC6E-0BE44EBB94B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2D128F-8976-4AD8-BC6C-9F826DC36015}" type="pres">
      <dgm:prSet presAssocID="{D879915F-6173-4F6D-AC6E-0BE44EBB94BF}" presName="negativeSpace" presStyleCnt="0"/>
      <dgm:spPr/>
      <dgm:t>
        <a:bodyPr/>
        <a:lstStyle/>
        <a:p>
          <a:endParaRPr lang="pl-PL"/>
        </a:p>
      </dgm:t>
    </dgm:pt>
    <dgm:pt modelId="{C5DCC5AB-C038-406A-9A59-670A0515EF77}" type="pres">
      <dgm:prSet presAssocID="{D879915F-6173-4F6D-AC6E-0BE44EBB94BF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C3C0FB-0EE4-4554-9B49-CDC2F8D3C146}" type="pres">
      <dgm:prSet presAssocID="{2327E897-81AE-429F-B89A-CC8A7C4987D3}" presName="spaceBetweenRectangles" presStyleCnt="0"/>
      <dgm:spPr/>
      <dgm:t>
        <a:bodyPr/>
        <a:lstStyle/>
        <a:p>
          <a:endParaRPr lang="pl-PL"/>
        </a:p>
      </dgm:t>
    </dgm:pt>
    <dgm:pt modelId="{813F3367-4A1A-4FCE-8A8C-7437CCC75C1E}" type="pres">
      <dgm:prSet presAssocID="{F407B0B0-363B-4DFC-8871-49DD48221BB6}" presName="parentLin" presStyleCnt="0"/>
      <dgm:spPr/>
      <dgm:t>
        <a:bodyPr/>
        <a:lstStyle/>
        <a:p>
          <a:endParaRPr lang="pl-PL"/>
        </a:p>
      </dgm:t>
    </dgm:pt>
    <dgm:pt modelId="{57FD15A3-C152-4170-A465-3DF300F21C28}" type="pres">
      <dgm:prSet presAssocID="{F407B0B0-363B-4DFC-8871-49DD48221BB6}" presName="parentLeftMargin" presStyleLbl="node1" presStyleIdx="1" presStyleCnt="8"/>
      <dgm:spPr/>
      <dgm:t>
        <a:bodyPr/>
        <a:lstStyle/>
        <a:p>
          <a:endParaRPr lang="pl-PL"/>
        </a:p>
      </dgm:t>
    </dgm:pt>
    <dgm:pt modelId="{56D1BDE9-43BA-4EBE-AE51-371E9F65591E}" type="pres">
      <dgm:prSet presAssocID="{F407B0B0-363B-4DFC-8871-49DD48221BB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E03B35-5EDF-4A0E-B73F-6AF788E8593E}" type="pres">
      <dgm:prSet presAssocID="{F407B0B0-363B-4DFC-8871-49DD48221BB6}" presName="negativeSpace" presStyleCnt="0"/>
      <dgm:spPr/>
      <dgm:t>
        <a:bodyPr/>
        <a:lstStyle/>
        <a:p>
          <a:endParaRPr lang="pl-PL"/>
        </a:p>
      </dgm:t>
    </dgm:pt>
    <dgm:pt modelId="{48F50EA3-7BC7-43A4-8978-8439963B40F9}" type="pres">
      <dgm:prSet presAssocID="{F407B0B0-363B-4DFC-8871-49DD48221BB6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7EEB57-ABA1-496B-90B7-FBCE41AB5227}" type="pres">
      <dgm:prSet presAssocID="{D6379CB8-EFE4-48BB-9784-D2DE309ECF13}" presName="spaceBetweenRectangles" presStyleCnt="0"/>
      <dgm:spPr/>
      <dgm:t>
        <a:bodyPr/>
        <a:lstStyle/>
        <a:p>
          <a:endParaRPr lang="pl-PL"/>
        </a:p>
      </dgm:t>
    </dgm:pt>
    <dgm:pt modelId="{9D37BF60-7B2F-4CD2-8057-07391B16C593}" type="pres">
      <dgm:prSet presAssocID="{926DA25D-E8A0-4779-ACAB-10EE21A3A8FB}" presName="parentLin" presStyleCnt="0"/>
      <dgm:spPr/>
      <dgm:t>
        <a:bodyPr/>
        <a:lstStyle/>
        <a:p>
          <a:endParaRPr lang="pl-PL"/>
        </a:p>
      </dgm:t>
    </dgm:pt>
    <dgm:pt modelId="{78D0520C-1D3B-47D4-ABBC-06F270595893}" type="pres">
      <dgm:prSet presAssocID="{926DA25D-E8A0-4779-ACAB-10EE21A3A8FB}" presName="parentLeftMargin" presStyleLbl="node1" presStyleIdx="2" presStyleCnt="8"/>
      <dgm:spPr/>
      <dgm:t>
        <a:bodyPr/>
        <a:lstStyle/>
        <a:p>
          <a:endParaRPr lang="pl-PL"/>
        </a:p>
      </dgm:t>
    </dgm:pt>
    <dgm:pt modelId="{74D7D616-A2D4-4766-A34D-6380C0D665B9}" type="pres">
      <dgm:prSet presAssocID="{926DA25D-E8A0-4779-ACAB-10EE21A3A8F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8C1B8C-EAAF-4D06-8F80-64D6A9DD9D26}" type="pres">
      <dgm:prSet presAssocID="{926DA25D-E8A0-4779-ACAB-10EE21A3A8FB}" presName="negativeSpace" presStyleCnt="0"/>
      <dgm:spPr/>
      <dgm:t>
        <a:bodyPr/>
        <a:lstStyle/>
        <a:p>
          <a:endParaRPr lang="pl-PL"/>
        </a:p>
      </dgm:t>
    </dgm:pt>
    <dgm:pt modelId="{2B8740D1-6C8D-45EA-B89F-D8D692A488DA}" type="pres">
      <dgm:prSet presAssocID="{926DA25D-E8A0-4779-ACAB-10EE21A3A8FB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5277D7-5D01-4A3C-9E16-FF45074DACB7}" type="pres">
      <dgm:prSet presAssocID="{3BBC08A9-5B94-4132-93BA-A14380E3AC7F}" presName="spaceBetweenRectangles" presStyleCnt="0"/>
      <dgm:spPr/>
      <dgm:t>
        <a:bodyPr/>
        <a:lstStyle/>
        <a:p>
          <a:endParaRPr lang="pl-PL"/>
        </a:p>
      </dgm:t>
    </dgm:pt>
    <dgm:pt modelId="{3C9313EE-55F9-42FE-86E4-20DDC2BA0AC7}" type="pres">
      <dgm:prSet presAssocID="{0CB6B289-A2D7-4813-ADF3-7757D83EBB49}" presName="parentLin" presStyleCnt="0"/>
      <dgm:spPr/>
      <dgm:t>
        <a:bodyPr/>
        <a:lstStyle/>
        <a:p>
          <a:endParaRPr lang="pl-PL"/>
        </a:p>
      </dgm:t>
    </dgm:pt>
    <dgm:pt modelId="{198A170F-C857-402B-87CE-024A1C2B6B17}" type="pres">
      <dgm:prSet presAssocID="{0CB6B289-A2D7-4813-ADF3-7757D83EBB49}" presName="parentLeftMargin" presStyleLbl="node1" presStyleIdx="3" presStyleCnt="8"/>
      <dgm:spPr/>
      <dgm:t>
        <a:bodyPr/>
        <a:lstStyle/>
        <a:p>
          <a:endParaRPr lang="pl-PL"/>
        </a:p>
      </dgm:t>
    </dgm:pt>
    <dgm:pt modelId="{9CAD65E7-B002-44F7-8D26-946E410958E2}" type="pres">
      <dgm:prSet presAssocID="{0CB6B289-A2D7-4813-ADF3-7757D83EBB4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02A646-6668-4C04-AD74-C67C0C0613C7}" type="pres">
      <dgm:prSet presAssocID="{0CB6B289-A2D7-4813-ADF3-7757D83EBB49}" presName="negativeSpace" presStyleCnt="0"/>
      <dgm:spPr/>
      <dgm:t>
        <a:bodyPr/>
        <a:lstStyle/>
        <a:p>
          <a:endParaRPr lang="pl-PL"/>
        </a:p>
      </dgm:t>
    </dgm:pt>
    <dgm:pt modelId="{2CCFDB43-F233-472B-9C36-08F3687E18DB}" type="pres">
      <dgm:prSet presAssocID="{0CB6B289-A2D7-4813-ADF3-7757D83EBB49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6AE76D-4488-459B-974D-A05D78B2D67A}" type="pres">
      <dgm:prSet presAssocID="{2844C66D-00FE-4B3B-8D79-268DCF2B5BBA}" presName="spaceBetweenRectangles" presStyleCnt="0"/>
      <dgm:spPr/>
      <dgm:t>
        <a:bodyPr/>
        <a:lstStyle/>
        <a:p>
          <a:endParaRPr lang="pl-PL"/>
        </a:p>
      </dgm:t>
    </dgm:pt>
    <dgm:pt modelId="{FC688CCB-4806-4A2B-A73D-24F6DC1D57E3}" type="pres">
      <dgm:prSet presAssocID="{9873644B-8DE5-472A-8A43-94AAB3A6A693}" presName="parentLin" presStyleCnt="0"/>
      <dgm:spPr/>
      <dgm:t>
        <a:bodyPr/>
        <a:lstStyle/>
        <a:p>
          <a:endParaRPr lang="pl-PL"/>
        </a:p>
      </dgm:t>
    </dgm:pt>
    <dgm:pt modelId="{D0059804-8A49-4A36-83F1-95E705D824B5}" type="pres">
      <dgm:prSet presAssocID="{9873644B-8DE5-472A-8A43-94AAB3A6A693}" presName="parentLeftMargin" presStyleLbl="node1" presStyleIdx="4" presStyleCnt="8"/>
      <dgm:spPr/>
      <dgm:t>
        <a:bodyPr/>
        <a:lstStyle/>
        <a:p>
          <a:endParaRPr lang="pl-PL"/>
        </a:p>
      </dgm:t>
    </dgm:pt>
    <dgm:pt modelId="{B30EC6B6-3CC7-4881-9BBE-7DCB989439AE}" type="pres">
      <dgm:prSet presAssocID="{9873644B-8DE5-472A-8A43-94AAB3A6A69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EF3B16-CC56-4A97-AF4A-DBA42A920327}" type="pres">
      <dgm:prSet presAssocID="{9873644B-8DE5-472A-8A43-94AAB3A6A693}" presName="negativeSpace" presStyleCnt="0"/>
      <dgm:spPr/>
      <dgm:t>
        <a:bodyPr/>
        <a:lstStyle/>
        <a:p>
          <a:endParaRPr lang="pl-PL"/>
        </a:p>
      </dgm:t>
    </dgm:pt>
    <dgm:pt modelId="{7341293C-C150-46EB-8A08-31BAA00B6334}" type="pres">
      <dgm:prSet presAssocID="{9873644B-8DE5-472A-8A43-94AAB3A6A693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F86104-2E21-4D4C-87EE-4805278CF0FD}" type="pres">
      <dgm:prSet presAssocID="{239D1FAE-3357-4A3C-8270-ACF7A3BD3970}" presName="spaceBetweenRectangles" presStyleCnt="0"/>
      <dgm:spPr/>
      <dgm:t>
        <a:bodyPr/>
        <a:lstStyle/>
        <a:p>
          <a:endParaRPr lang="pl-PL"/>
        </a:p>
      </dgm:t>
    </dgm:pt>
    <dgm:pt modelId="{C7A516B9-0C10-4FF8-A722-EC148C7926C9}" type="pres">
      <dgm:prSet presAssocID="{7A62E194-53FB-4706-BF5A-5EE47FF79AA4}" presName="parentLin" presStyleCnt="0"/>
      <dgm:spPr/>
      <dgm:t>
        <a:bodyPr/>
        <a:lstStyle/>
        <a:p>
          <a:endParaRPr lang="pl-PL"/>
        </a:p>
      </dgm:t>
    </dgm:pt>
    <dgm:pt modelId="{B206CC9B-3544-48CA-BD13-A1B8A3957F86}" type="pres">
      <dgm:prSet presAssocID="{7A62E194-53FB-4706-BF5A-5EE47FF79AA4}" presName="parentLeftMargin" presStyleLbl="node1" presStyleIdx="5" presStyleCnt="8"/>
      <dgm:spPr/>
      <dgm:t>
        <a:bodyPr/>
        <a:lstStyle/>
        <a:p>
          <a:endParaRPr lang="pl-PL"/>
        </a:p>
      </dgm:t>
    </dgm:pt>
    <dgm:pt modelId="{E8CF4FAB-1E44-4B5D-A394-E64D3A72CFF9}" type="pres">
      <dgm:prSet presAssocID="{7A62E194-53FB-4706-BF5A-5EE47FF79AA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D5D82F-7E7C-4ACD-B2A0-AC27F5968C38}" type="pres">
      <dgm:prSet presAssocID="{7A62E194-53FB-4706-BF5A-5EE47FF79AA4}" presName="negativeSpace" presStyleCnt="0"/>
      <dgm:spPr/>
      <dgm:t>
        <a:bodyPr/>
        <a:lstStyle/>
        <a:p>
          <a:endParaRPr lang="pl-PL"/>
        </a:p>
      </dgm:t>
    </dgm:pt>
    <dgm:pt modelId="{E1F4AB0A-4C91-4C2E-BCDF-98B1DB7BCD46}" type="pres">
      <dgm:prSet presAssocID="{7A62E194-53FB-4706-BF5A-5EE47FF79AA4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97D57A-A31B-4A02-8095-D723510E9BBA}" type="pres">
      <dgm:prSet presAssocID="{2BCA70F5-9A8B-4985-B7B4-21306946B4F5}" presName="spaceBetweenRectangles" presStyleCnt="0"/>
      <dgm:spPr/>
      <dgm:t>
        <a:bodyPr/>
        <a:lstStyle/>
        <a:p>
          <a:endParaRPr lang="pl-PL"/>
        </a:p>
      </dgm:t>
    </dgm:pt>
    <dgm:pt modelId="{D1BCAB32-FFFC-4802-9CCA-C05EC0032C50}" type="pres">
      <dgm:prSet presAssocID="{619EA60A-93CD-4013-BED2-48D59A93701C}" presName="parentLin" presStyleCnt="0"/>
      <dgm:spPr/>
      <dgm:t>
        <a:bodyPr/>
        <a:lstStyle/>
        <a:p>
          <a:endParaRPr lang="pl-PL"/>
        </a:p>
      </dgm:t>
    </dgm:pt>
    <dgm:pt modelId="{EB8FEA0C-427B-4A4C-AADE-27601DE0CC37}" type="pres">
      <dgm:prSet presAssocID="{619EA60A-93CD-4013-BED2-48D59A93701C}" presName="parentLeftMargin" presStyleLbl="node1" presStyleIdx="6" presStyleCnt="8"/>
      <dgm:spPr/>
      <dgm:t>
        <a:bodyPr/>
        <a:lstStyle/>
        <a:p>
          <a:endParaRPr lang="pl-PL"/>
        </a:p>
      </dgm:t>
    </dgm:pt>
    <dgm:pt modelId="{F86F3173-906C-4C02-A664-3E2E55E689E2}" type="pres">
      <dgm:prSet presAssocID="{619EA60A-93CD-4013-BED2-48D59A93701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3891DB-7D0D-4D71-8758-92ADD9063B01}" type="pres">
      <dgm:prSet presAssocID="{619EA60A-93CD-4013-BED2-48D59A93701C}" presName="negativeSpace" presStyleCnt="0"/>
      <dgm:spPr/>
      <dgm:t>
        <a:bodyPr/>
        <a:lstStyle/>
        <a:p>
          <a:endParaRPr lang="pl-PL"/>
        </a:p>
      </dgm:t>
    </dgm:pt>
    <dgm:pt modelId="{39020FBF-0CF3-4C19-AD3F-CD000045380E}" type="pres">
      <dgm:prSet presAssocID="{619EA60A-93CD-4013-BED2-48D59A93701C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DCB0A02-CB87-4848-8E41-32E44BBE3FAA}" srcId="{A8441905-E9C9-4887-921B-3F36A9C34F8C}" destId="{926DA25D-E8A0-4779-ACAB-10EE21A3A8FB}" srcOrd="3" destOrd="0" parTransId="{342232B2-7450-449F-AE40-12502815DA12}" sibTransId="{3BBC08A9-5B94-4132-93BA-A14380E3AC7F}"/>
    <dgm:cxn modelId="{0E4E549B-B378-4989-9520-C454A1090387}" type="presOf" srcId="{926DA25D-E8A0-4779-ACAB-10EE21A3A8FB}" destId="{74D7D616-A2D4-4766-A34D-6380C0D665B9}" srcOrd="1" destOrd="0" presId="urn:microsoft.com/office/officeart/2005/8/layout/list1"/>
    <dgm:cxn modelId="{5672EECC-4814-4DB9-8AA0-CE7626069E65}" type="presOf" srcId="{9873644B-8DE5-472A-8A43-94AAB3A6A693}" destId="{B30EC6B6-3CC7-4881-9BBE-7DCB989439AE}" srcOrd="1" destOrd="0" presId="urn:microsoft.com/office/officeart/2005/8/layout/list1"/>
    <dgm:cxn modelId="{91599CD5-071C-4B7B-901A-59AD6FC9BF31}" type="presOf" srcId="{7A62E194-53FB-4706-BF5A-5EE47FF79AA4}" destId="{B206CC9B-3544-48CA-BD13-A1B8A3957F86}" srcOrd="0" destOrd="0" presId="urn:microsoft.com/office/officeart/2005/8/layout/list1"/>
    <dgm:cxn modelId="{80D5ACA2-8E01-44D3-94AF-F783E64C701C}" type="presOf" srcId="{7A62E194-53FB-4706-BF5A-5EE47FF79AA4}" destId="{E8CF4FAB-1E44-4B5D-A394-E64D3A72CFF9}" srcOrd="1" destOrd="0" presId="urn:microsoft.com/office/officeart/2005/8/layout/list1"/>
    <dgm:cxn modelId="{82B31D98-ED66-47EE-8D1A-C3E52A036535}" type="presOf" srcId="{5501F775-171C-460C-BCE1-8CAA312F7217}" destId="{C19D03CF-FD04-44F3-887D-56B30B41DCC9}" srcOrd="1" destOrd="0" presId="urn:microsoft.com/office/officeart/2005/8/layout/list1"/>
    <dgm:cxn modelId="{EF30DA0C-2229-4317-9868-3BA639A677AD}" type="presOf" srcId="{F407B0B0-363B-4DFC-8871-49DD48221BB6}" destId="{56D1BDE9-43BA-4EBE-AE51-371E9F65591E}" srcOrd="1" destOrd="0" presId="urn:microsoft.com/office/officeart/2005/8/layout/list1"/>
    <dgm:cxn modelId="{9C65AAFA-7EC0-4CA6-8CB3-E237906D4F73}" srcId="{A8441905-E9C9-4887-921B-3F36A9C34F8C}" destId="{D879915F-6173-4F6D-AC6E-0BE44EBB94BF}" srcOrd="1" destOrd="0" parTransId="{D15ED9C8-AC3B-4E0B-8076-BD738266613C}" sibTransId="{2327E897-81AE-429F-B89A-CC8A7C4987D3}"/>
    <dgm:cxn modelId="{8C9369DF-A272-4191-A354-F7634087B2DF}" type="presOf" srcId="{A8441905-E9C9-4887-921B-3F36A9C34F8C}" destId="{0C0D528B-019E-41D8-B2AC-3D3CA518D6A3}" srcOrd="0" destOrd="0" presId="urn:microsoft.com/office/officeart/2005/8/layout/list1"/>
    <dgm:cxn modelId="{C2D78BA4-0D87-4DE3-9F29-979FFA42714E}" type="presOf" srcId="{9873644B-8DE5-472A-8A43-94AAB3A6A693}" destId="{D0059804-8A49-4A36-83F1-95E705D824B5}" srcOrd="0" destOrd="0" presId="urn:microsoft.com/office/officeart/2005/8/layout/list1"/>
    <dgm:cxn modelId="{5E9357E2-D0BE-4243-BF74-6A65C90E3BA2}" srcId="{A8441905-E9C9-4887-921B-3F36A9C34F8C}" destId="{9873644B-8DE5-472A-8A43-94AAB3A6A693}" srcOrd="5" destOrd="0" parTransId="{9BAAD3E3-2156-4EA2-B927-88925A9424A5}" sibTransId="{239D1FAE-3357-4A3C-8270-ACF7A3BD3970}"/>
    <dgm:cxn modelId="{09A95369-A511-48FC-A55C-1D4253370532}" type="presOf" srcId="{0CB6B289-A2D7-4813-ADF3-7757D83EBB49}" destId="{9CAD65E7-B002-44F7-8D26-946E410958E2}" srcOrd="1" destOrd="0" presId="urn:microsoft.com/office/officeart/2005/8/layout/list1"/>
    <dgm:cxn modelId="{BEDCA7C1-88C5-42F3-A04E-8660E63129F1}" srcId="{A8441905-E9C9-4887-921B-3F36A9C34F8C}" destId="{0CB6B289-A2D7-4813-ADF3-7757D83EBB49}" srcOrd="4" destOrd="0" parTransId="{920ABCC1-D9C9-44AD-B3F0-D1292C6F025D}" sibTransId="{2844C66D-00FE-4B3B-8D79-268DCF2B5BBA}"/>
    <dgm:cxn modelId="{D6634D07-8DD8-4141-8607-A13E9075FE12}" type="presOf" srcId="{0CB6B289-A2D7-4813-ADF3-7757D83EBB49}" destId="{198A170F-C857-402B-87CE-024A1C2B6B17}" srcOrd="0" destOrd="0" presId="urn:microsoft.com/office/officeart/2005/8/layout/list1"/>
    <dgm:cxn modelId="{68C8D348-FA37-4A23-9C20-3FB30D97C629}" type="presOf" srcId="{F407B0B0-363B-4DFC-8871-49DD48221BB6}" destId="{57FD15A3-C152-4170-A465-3DF300F21C28}" srcOrd="0" destOrd="0" presId="urn:microsoft.com/office/officeart/2005/8/layout/list1"/>
    <dgm:cxn modelId="{86EFA1DA-906F-455D-BEC7-A671A504C4E8}" type="presOf" srcId="{D879915F-6173-4F6D-AC6E-0BE44EBB94BF}" destId="{BE78B1FA-D35E-4E69-9FF6-32C7662B0562}" srcOrd="0" destOrd="0" presId="urn:microsoft.com/office/officeart/2005/8/layout/list1"/>
    <dgm:cxn modelId="{0B5400E6-BABA-4E6C-AB3D-AFC1885864A6}" type="presOf" srcId="{619EA60A-93CD-4013-BED2-48D59A93701C}" destId="{EB8FEA0C-427B-4A4C-AADE-27601DE0CC37}" srcOrd="0" destOrd="0" presId="urn:microsoft.com/office/officeart/2005/8/layout/list1"/>
    <dgm:cxn modelId="{BA9B1AA7-725B-4D0B-B011-A822FDA25949}" type="presOf" srcId="{619EA60A-93CD-4013-BED2-48D59A93701C}" destId="{F86F3173-906C-4C02-A664-3E2E55E689E2}" srcOrd="1" destOrd="0" presId="urn:microsoft.com/office/officeart/2005/8/layout/list1"/>
    <dgm:cxn modelId="{FAB42E28-89DD-4672-8113-0DF2AFC667B7}" type="presOf" srcId="{926DA25D-E8A0-4779-ACAB-10EE21A3A8FB}" destId="{78D0520C-1D3B-47D4-ABBC-06F270595893}" srcOrd="0" destOrd="0" presId="urn:microsoft.com/office/officeart/2005/8/layout/list1"/>
    <dgm:cxn modelId="{5E48086C-C062-476A-9854-A95F2D169AAB}" srcId="{A8441905-E9C9-4887-921B-3F36A9C34F8C}" destId="{F407B0B0-363B-4DFC-8871-49DD48221BB6}" srcOrd="2" destOrd="0" parTransId="{F8E932DD-471C-44A9-99EF-2C79FF98AB46}" sibTransId="{D6379CB8-EFE4-48BB-9784-D2DE309ECF13}"/>
    <dgm:cxn modelId="{174BFDAE-826E-4B4B-B22E-7020D06412A1}" type="presOf" srcId="{5501F775-171C-460C-BCE1-8CAA312F7217}" destId="{A249AD8F-33D6-4442-857A-25EA9AA7C7C3}" srcOrd="0" destOrd="0" presId="urn:microsoft.com/office/officeart/2005/8/layout/list1"/>
    <dgm:cxn modelId="{3EE74644-EBD8-487E-BF1A-14EAB5F2A38E}" srcId="{A8441905-E9C9-4887-921B-3F36A9C34F8C}" destId="{5501F775-171C-460C-BCE1-8CAA312F7217}" srcOrd="0" destOrd="0" parTransId="{F6D8BF4C-D5DC-48EE-9C50-A8112BA3719F}" sibTransId="{B08A8062-CC91-4C68-83D3-8CF355FEC426}"/>
    <dgm:cxn modelId="{A0948062-C7CB-4428-8D33-8DC0A4827D2F}" srcId="{A8441905-E9C9-4887-921B-3F36A9C34F8C}" destId="{7A62E194-53FB-4706-BF5A-5EE47FF79AA4}" srcOrd="6" destOrd="0" parTransId="{DC8391F4-2D19-41D5-9012-02DD4FB476E3}" sibTransId="{2BCA70F5-9A8B-4985-B7B4-21306946B4F5}"/>
    <dgm:cxn modelId="{D0EDC3B0-A705-458F-A3ED-1A5F92C88292}" type="presOf" srcId="{D879915F-6173-4F6D-AC6E-0BE44EBB94BF}" destId="{51E54702-2EAF-4528-BFA8-225A73B3D4D6}" srcOrd="1" destOrd="0" presId="urn:microsoft.com/office/officeart/2005/8/layout/list1"/>
    <dgm:cxn modelId="{569FDD3A-0FDF-4C0C-925F-6CB47FFEBEE7}" srcId="{A8441905-E9C9-4887-921B-3F36A9C34F8C}" destId="{619EA60A-93CD-4013-BED2-48D59A93701C}" srcOrd="7" destOrd="0" parTransId="{AC02A23D-CD51-4023-89DA-6B41E593CCAF}" sibTransId="{F8B4A1FC-5B1D-4826-8954-225849E40EBF}"/>
    <dgm:cxn modelId="{168DFB4E-B497-4B5A-AF2C-C763649D2B86}" type="presParOf" srcId="{0C0D528B-019E-41D8-B2AC-3D3CA518D6A3}" destId="{24DB978E-252A-42D1-A496-45BC8CE860C0}" srcOrd="0" destOrd="0" presId="urn:microsoft.com/office/officeart/2005/8/layout/list1"/>
    <dgm:cxn modelId="{58D3F11D-E042-4776-BCA6-5D0AEB281023}" type="presParOf" srcId="{24DB978E-252A-42D1-A496-45BC8CE860C0}" destId="{A249AD8F-33D6-4442-857A-25EA9AA7C7C3}" srcOrd="0" destOrd="0" presId="urn:microsoft.com/office/officeart/2005/8/layout/list1"/>
    <dgm:cxn modelId="{D5812369-4F24-48FF-AE6E-32AAC7BE0A2C}" type="presParOf" srcId="{24DB978E-252A-42D1-A496-45BC8CE860C0}" destId="{C19D03CF-FD04-44F3-887D-56B30B41DCC9}" srcOrd="1" destOrd="0" presId="urn:microsoft.com/office/officeart/2005/8/layout/list1"/>
    <dgm:cxn modelId="{0394E53B-694C-49C5-937D-FA91CD912A9F}" type="presParOf" srcId="{0C0D528B-019E-41D8-B2AC-3D3CA518D6A3}" destId="{8CB04513-448D-4659-BBF2-5307ECF4D535}" srcOrd="1" destOrd="0" presId="urn:microsoft.com/office/officeart/2005/8/layout/list1"/>
    <dgm:cxn modelId="{585794E1-EE4C-413A-A618-BD2AEEC19E19}" type="presParOf" srcId="{0C0D528B-019E-41D8-B2AC-3D3CA518D6A3}" destId="{88003066-B6D5-4EA7-9622-C7D0029C6466}" srcOrd="2" destOrd="0" presId="urn:microsoft.com/office/officeart/2005/8/layout/list1"/>
    <dgm:cxn modelId="{83C3EDF6-3436-4593-8146-85EF3CE76027}" type="presParOf" srcId="{0C0D528B-019E-41D8-B2AC-3D3CA518D6A3}" destId="{E647D5F1-25CB-4120-951C-FFA464D2DD3E}" srcOrd="3" destOrd="0" presId="urn:microsoft.com/office/officeart/2005/8/layout/list1"/>
    <dgm:cxn modelId="{F55FBA07-CC7D-4FC0-BD1A-739D4A51DC53}" type="presParOf" srcId="{0C0D528B-019E-41D8-B2AC-3D3CA518D6A3}" destId="{E22E5A29-355A-41EB-B3B4-F4E1A064C120}" srcOrd="4" destOrd="0" presId="urn:microsoft.com/office/officeart/2005/8/layout/list1"/>
    <dgm:cxn modelId="{3FA8529D-E985-472C-B94B-151EE8456D9F}" type="presParOf" srcId="{E22E5A29-355A-41EB-B3B4-F4E1A064C120}" destId="{BE78B1FA-D35E-4E69-9FF6-32C7662B0562}" srcOrd="0" destOrd="0" presId="urn:microsoft.com/office/officeart/2005/8/layout/list1"/>
    <dgm:cxn modelId="{C5E1DD59-C392-4E85-953F-BED3E2E6CE53}" type="presParOf" srcId="{E22E5A29-355A-41EB-B3B4-F4E1A064C120}" destId="{51E54702-2EAF-4528-BFA8-225A73B3D4D6}" srcOrd="1" destOrd="0" presId="urn:microsoft.com/office/officeart/2005/8/layout/list1"/>
    <dgm:cxn modelId="{9DC59418-1A6B-45F0-9FFD-024C0E37CCD0}" type="presParOf" srcId="{0C0D528B-019E-41D8-B2AC-3D3CA518D6A3}" destId="{AB2D128F-8976-4AD8-BC6C-9F826DC36015}" srcOrd="5" destOrd="0" presId="urn:microsoft.com/office/officeart/2005/8/layout/list1"/>
    <dgm:cxn modelId="{7D547098-F40E-4EB8-9250-2B6B91A3EECD}" type="presParOf" srcId="{0C0D528B-019E-41D8-B2AC-3D3CA518D6A3}" destId="{C5DCC5AB-C038-406A-9A59-670A0515EF77}" srcOrd="6" destOrd="0" presId="urn:microsoft.com/office/officeart/2005/8/layout/list1"/>
    <dgm:cxn modelId="{8C7C568F-AA58-4D94-8A77-42C5072EA8AC}" type="presParOf" srcId="{0C0D528B-019E-41D8-B2AC-3D3CA518D6A3}" destId="{ABC3C0FB-0EE4-4554-9B49-CDC2F8D3C146}" srcOrd="7" destOrd="0" presId="urn:microsoft.com/office/officeart/2005/8/layout/list1"/>
    <dgm:cxn modelId="{455344D4-B379-48D3-B4BB-1D96D96235F9}" type="presParOf" srcId="{0C0D528B-019E-41D8-B2AC-3D3CA518D6A3}" destId="{813F3367-4A1A-4FCE-8A8C-7437CCC75C1E}" srcOrd="8" destOrd="0" presId="urn:microsoft.com/office/officeart/2005/8/layout/list1"/>
    <dgm:cxn modelId="{63E778D6-2D3A-4A14-9D65-5B74DAEADA85}" type="presParOf" srcId="{813F3367-4A1A-4FCE-8A8C-7437CCC75C1E}" destId="{57FD15A3-C152-4170-A465-3DF300F21C28}" srcOrd="0" destOrd="0" presId="urn:microsoft.com/office/officeart/2005/8/layout/list1"/>
    <dgm:cxn modelId="{E3DB00D1-9596-4D0B-BE97-24AB892B7C8B}" type="presParOf" srcId="{813F3367-4A1A-4FCE-8A8C-7437CCC75C1E}" destId="{56D1BDE9-43BA-4EBE-AE51-371E9F65591E}" srcOrd="1" destOrd="0" presId="urn:microsoft.com/office/officeart/2005/8/layout/list1"/>
    <dgm:cxn modelId="{4BB4755C-AA0D-4359-B688-8BF8CA2A91ED}" type="presParOf" srcId="{0C0D528B-019E-41D8-B2AC-3D3CA518D6A3}" destId="{C3E03B35-5EDF-4A0E-B73F-6AF788E8593E}" srcOrd="9" destOrd="0" presId="urn:microsoft.com/office/officeart/2005/8/layout/list1"/>
    <dgm:cxn modelId="{9FFA8D33-BFFB-408D-BD58-E8FD4DAC4A6A}" type="presParOf" srcId="{0C0D528B-019E-41D8-B2AC-3D3CA518D6A3}" destId="{48F50EA3-7BC7-43A4-8978-8439963B40F9}" srcOrd="10" destOrd="0" presId="urn:microsoft.com/office/officeart/2005/8/layout/list1"/>
    <dgm:cxn modelId="{F355DA1E-E601-41EC-A389-018D4EA062D6}" type="presParOf" srcId="{0C0D528B-019E-41D8-B2AC-3D3CA518D6A3}" destId="{817EEB57-ABA1-496B-90B7-FBCE41AB5227}" srcOrd="11" destOrd="0" presId="urn:microsoft.com/office/officeart/2005/8/layout/list1"/>
    <dgm:cxn modelId="{5355F072-A857-4B94-86FF-4647B91483FA}" type="presParOf" srcId="{0C0D528B-019E-41D8-B2AC-3D3CA518D6A3}" destId="{9D37BF60-7B2F-4CD2-8057-07391B16C593}" srcOrd="12" destOrd="0" presId="urn:microsoft.com/office/officeart/2005/8/layout/list1"/>
    <dgm:cxn modelId="{5EB99F3B-F7D2-4545-880C-406D5D0D3DC2}" type="presParOf" srcId="{9D37BF60-7B2F-4CD2-8057-07391B16C593}" destId="{78D0520C-1D3B-47D4-ABBC-06F270595893}" srcOrd="0" destOrd="0" presId="urn:microsoft.com/office/officeart/2005/8/layout/list1"/>
    <dgm:cxn modelId="{B0714C62-8370-4FB4-B654-99E49AE61093}" type="presParOf" srcId="{9D37BF60-7B2F-4CD2-8057-07391B16C593}" destId="{74D7D616-A2D4-4766-A34D-6380C0D665B9}" srcOrd="1" destOrd="0" presId="urn:microsoft.com/office/officeart/2005/8/layout/list1"/>
    <dgm:cxn modelId="{BD28DAB1-9C2C-4AC5-B83F-2E262722F5B0}" type="presParOf" srcId="{0C0D528B-019E-41D8-B2AC-3D3CA518D6A3}" destId="{178C1B8C-EAAF-4D06-8F80-64D6A9DD9D26}" srcOrd="13" destOrd="0" presId="urn:microsoft.com/office/officeart/2005/8/layout/list1"/>
    <dgm:cxn modelId="{0340A78A-A6EC-460F-ACE0-689331D32CEA}" type="presParOf" srcId="{0C0D528B-019E-41D8-B2AC-3D3CA518D6A3}" destId="{2B8740D1-6C8D-45EA-B89F-D8D692A488DA}" srcOrd="14" destOrd="0" presId="urn:microsoft.com/office/officeart/2005/8/layout/list1"/>
    <dgm:cxn modelId="{01D9D623-CDB5-4C06-94FA-C6D49B178083}" type="presParOf" srcId="{0C0D528B-019E-41D8-B2AC-3D3CA518D6A3}" destId="{075277D7-5D01-4A3C-9E16-FF45074DACB7}" srcOrd="15" destOrd="0" presId="urn:microsoft.com/office/officeart/2005/8/layout/list1"/>
    <dgm:cxn modelId="{57A74609-4AD4-4D2B-8CA6-7D01B57F01A7}" type="presParOf" srcId="{0C0D528B-019E-41D8-B2AC-3D3CA518D6A3}" destId="{3C9313EE-55F9-42FE-86E4-20DDC2BA0AC7}" srcOrd="16" destOrd="0" presId="urn:microsoft.com/office/officeart/2005/8/layout/list1"/>
    <dgm:cxn modelId="{3339B6EA-9556-4715-9115-EC280D18BA8E}" type="presParOf" srcId="{3C9313EE-55F9-42FE-86E4-20DDC2BA0AC7}" destId="{198A170F-C857-402B-87CE-024A1C2B6B17}" srcOrd="0" destOrd="0" presId="urn:microsoft.com/office/officeart/2005/8/layout/list1"/>
    <dgm:cxn modelId="{F64B8570-9A35-44FB-A305-FB21C723E0D8}" type="presParOf" srcId="{3C9313EE-55F9-42FE-86E4-20DDC2BA0AC7}" destId="{9CAD65E7-B002-44F7-8D26-946E410958E2}" srcOrd="1" destOrd="0" presId="urn:microsoft.com/office/officeart/2005/8/layout/list1"/>
    <dgm:cxn modelId="{CCAC49AB-FB7A-4191-A126-A0D3D3ECAD10}" type="presParOf" srcId="{0C0D528B-019E-41D8-B2AC-3D3CA518D6A3}" destId="{0202A646-6668-4C04-AD74-C67C0C0613C7}" srcOrd="17" destOrd="0" presId="urn:microsoft.com/office/officeart/2005/8/layout/list1"/>
    <dgm:cxn modelId="{62A3D9EF-6A2D-4533-9B2F-B69819408C3A}" type="presParOf" srcId="{0C0D528B-019E-41D8-B2AC-3D3CA518D6A3}" destId="{2CCFDB43-F233-472B-9C36-08F3687E18DB}" srcOrd="18" destOrd="0" presId="urn:microsoft.com/office/officeart/2005/8/layout/list1"/>
    <dgm:cxn modelId="{C1740C4F-A2E5-43E0-9E01-8DCD504D8FC7}" type="presParOf" srcId="{0C0D528B-019E-41D8-B2AC-3D3CA518D6A3}" destId="{DE6AE76D-4488-459B-974D-A05D78B2D67A}" srcOrd="19" destOrd="0" presId="urn:microsoft.com/office/officeart/2005/8/layout/list1"/>
    <dgm:cxn modelId="{4DECE398-73D3-4CE6-B1B7-71510605AA00}" type="presParOf" srcId="{0C0D528B-019E-41D8-B2AC-3D3CA518D6A3}" destId="{FC688CCB-4806-4A2B-A73D-24F6DC1D57E3}" srcOrd="20" destOrd="0" presId="urn:microsoft.com/office/officeart/2005/8/layout/list1"/>
    <dgm:cxn modelId="{227E9E52-2DED-4FDA-8EDC-DBF62249A320}" type="presParOf" srcId="{FC688CCB-4806-4A2B-A73D-24F6DC1D57E3}" destId="{D0059804-8A49-4A36-83F1-95E705D824B5}" srcOrd="0" destOrd="0" presId="urn:microsoft.com/office/officeart/2005/8/layout/list1"/>
    <dgm:cxn modelId="{2E2712E6-4A53-4AF5-83D7-A61E07E3595E}" type="presParOf" srcId="{FC688CCB-4806-4A2B-A73D-24F6DC1D57E3}" destId="{B30EC6B6-3CC7-4881-9BBE-7DCB989439AE}" srcOrd="1" destOrd="0" presId="urn:microsoft.com/office/officeart/2005/8/layout/list1"/>
    <dgm:cxn modelId="{49D8D2CE-8100-4BE0-97D5-95E140C3CBB7}" type="presParOf" srcId="{0C0D528B-019E-41D8-B2AC-3D3CA518D6A3}" destId="{EFEF3B16-CC56-4A97-AF4A-DBA42A920327}" srcOrd="21" destOrd="0" presId="urn:microsoft.com/office/officeart/2005/8/layout/list1"/>
    <dgm:cxn modelId="{617F026B-4A8B-47E6-80E0-3A7FEAE0ECF0}" type="presParOf" srcId="{0C0D528B-019E-41D8-B2AC-3D3CA518D6A3}" destId="{7341293C-C150-46EB-8A08-31BAA00B6334}" srcOrd="22" destOrd="0" presId="urn:microsoft.com/office/officeart/2005/8/layout/list1"/>
    <dgm:cxn modelId="{4FB270E1-5E86-4AF5-BA86-9DF102DC633D}" type="presParOf" srcId="{0C0D528B-019E-41D8-B2AC-3D3CA518D6A3}" destId="{15F86104-2E21-4D4C-87EE-4805278CF0FD}" srcOrd="23" destOrd="0" presId="urn:microsoft.com/office/officeart/2005/8/layout/list1"/>
    <dgm:cxn modelId="{C49B29ED-73B7-4A02-B5E6-13E7CD8D5B30}" type="presParOf" srcId="{0C0D528B-019E-41D8-B2AC-3D3CA518D6A3}" destId="{C7A516B9-0C10-4FF8-A722-EC148C7926C9}" srcOrd="24" destOrd="0" presId="urn:microsoft.com/office/officeart/2005/8/layout/list1"/>
    <dgm:cxn modelId="{8AA68D05-216E-4DE2-9936-AE64EA40A6AF}" type="presParOf" srcId="{C7A516B9-0C10-4FF8-A722-EC148C7926C9}" destId="{B206CC9B-3544-48CA-BD13-A1B8A3957F86}" srcOrd="0" destOrd="0" presId="urn:microsoft.com/office/officeart/2005/8/layout/list1"/>
    <dgm:cxn modelId="{E95014B6-450A-4171-AA8D-6DFE5CA5B595}" type="presParOf" srcId="{C7A516B9-0C10-4FF8-A722-EC148C7926C9}" destId="{E8CF4FAB-1E44-4B5D-A394-E64D3A72CFF9}" srcOrd="1" destOrd="0" presId="urn:microsoft.com/office/officeart/2005/8/layout/list1"/>
    <dgm:cxn modelId="{A6031CFF-CBDC-49D7-9EF2-BF5A41510EAD}" type="presParOf" srcId="{0C0D528B-019E-41D8-B2AC-3D3CA518D6A3}" destId="{CDD5D82F-7E7C-4ACD-B2A0-AC27F5968C38}" srcOrd="25" destOrd="0" presId="urn:microsoft.com/office/officeart/2005/8/layout/list1"/>
    <dgm:cxn modelId="{D9ABC061-CB01-4254-97C4-23FEAE23F6B7}" type="presParOf" srcId="{0C0D528B-019E-41D8-B2AC-3D3CA518D6A3}" destId="{E1F4AB0A-4C91-4C2E-BCDF-98B1DB7BCD46}" srcOrd="26" destOrd="0" presId="urn:microsoft.com/office/officeart/2005/8/layout/list1"/>
    <dgm:cxn modelId="{DEB16C9E-0254-43B0-8C6D-3D2ACBB289FA}" type="presParOf" srcId="{0C0D528B-019E-41D8-B2AC-3D3CA518D6A3}" destId="{A497D57A-A31B-4A02-8095-D723510E9BBA}" srcOrd="27" destOrd="0" presId="urn:microsoft.com/office/officeart/2005/8/layout/list1"/>
    <dgm:cxn modelId="{C0A0B99D-590E-476C-8D67-4E140672A37B}" type="presParOf" srcId="{0C0D528B-019E-41D8-B2AC-3D3CA518D6A3}" destId="{D1BCAB32-FFFC-4802-9CCA-C05EC0032C50}" srcOrd="28" destOrd="0" presId="urn:microsoft.com/office/officeart/2005/8/layout/list1"/>
    <dgm:cxn modelId="{9CACCE22-F4A6-424A-8434-71F9B3AD42A5}" type="presParOf" srcId="{D1BCAB32-FFFC-4802-9CCA-C05EC0032C50}" destId="{EB8FEA0C-427B-4A4C-AADE-27601DE0CC37}" srcOrd="0" destOrd="0" presId="urn:microsoft.com/office/officeart/2005/8/layout/list1"/>
    <dgm:cxn modelId="{0639E301-3340-4D8C-8573-16D1B6A9A09A}" type="presParOf" srcId="{D1BCAB32-FFFC-4802-9CCA-C05EC0032C50}" destId="{F86F3173-906C-4C02-A664-3E2E55E689E2}" srcOrd="1" destOrd="0" presId="urn:microsoft.com/office/officeart/2005/8/layout/list1"/>
    <dgm:cxn modelId="{62CD9125-B05E-4A92-A5A4-0320C4BDD708}" type="presParOf" srcId="{0C0D528B-019E-41D8-B2AC-3D3CA518D6A3}" destId="{4D3891DB-7D0D-4D71-8758-92ADD9063B01}" srcOrd="29" destOrd="0" presId="urn:microsoft.com/office/officeart/2005/8/layout/list1"/>
    <dgm:cxn modelId="{13BDC6B0-DF64-4AE7-BB3C-97150B0BD11F}" type="presParOf" srcId="{0C0D528B-019E-41D8-B2AC-3D3CA518D6A3}" destId="{39020FBF-0CF3-4C19-AD3F-CD000045380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28532-8C31-441E-837D-E8241EAA7214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1951EF3-C510-4980-A9EA-05EBF6EF241C}">
      <dgm:prSet custT="1"/>
      <dgm:spPr/>
      <dgm:t>
        <a:bodyPr/>
        <a:lstStyle/>
        <a:p>
          <a:pPr rtl="0"/>
          <a:r>
            <a:rPr lang="pl-PL" sz="2400" b="1" dirty="0" smtClean="0"/>
            <a:t>Praca świadczona na podstawie umów cywilnoprawnych</a:t>
          </a:r>
          <a:endParaRPr lang="pl-PL" sz="2400" b="1" dirty="0"/>
        </a:p>
      </dgm:t>
    </dgm:pt>
    <dgm:pt modelId="{2907C70A-CBE8-40A8-AB80-1EDBC33C4E5D}" type="parTrans" cxnId="{7C81D40B-FB14-46ED-AD76-FEBF97641FDE}">
      <dgm:prSet/>
      <dgm:spPr/>
      <dgm:t>
        <a:bodyPr/>
        <a:lstStyle/>
        <a:p>
          <a:endParaRPr lang="pl-PL" sz="3200"/>
        </a:p>
      </dgm:t>
    </dgm:pt>
    <dgm:pt modelId="{99050E5B-4671-4C0D-9017-0B6D5A53BED6}" type="sibTrans" cxnId="{7C81D40B-FB14-46ED-AD76-FEBF97641FDE}">
      <dgm:prSet/>
      <dgm:spPr/>
      <dgm:t>
        <a:bodyPr/>
        <a:lstStyle/>
        <a:p>
          <a:endParaRPr lang="pl-PL" sz="3200"/>
        </a:p>
      </dgm:t>
    </dgm:pt>
    <dgm:pt modelId="{A9D38A18-03AA-4FCD-836C-CFAB2B857666}">
      <dgm:prSet custT="1"/>
      <dgm:spPr/>
      <dgm:t>
        <a:bodyPr/>
        <a:lstStyle/>
        <a:p>
          <a:pPr rtl="0"/>
          <a:r>
            <a:rPr lang="pl-PL" sz="2400" b="1" dirty="0" smtClean="0"/>
            <a:t>Samozatrudnienie</a:t>
          </a:r>
          <a:endParaRPr lang="pl-PL" sz="2400" b="1" dirty="0"/>
        </a:p>
      </dgm:t>
    </dgm:pt>
    <dgm:pt modelId="{50A10242-540D-451A-AE17-F0395E84F08D}" type="parTrans" cxnId="{47D3C65A-D244-474C-B473-9041690D43D4}">
      <dgm:prSet/>
      <dgm:spPr/>
      <dgm:t>
        <a:bodyPr/>
        <a:lstStyle/>
        <a:p>
          <a:endParaRPr lang="pl-PL" sz="3200"/>
        </a:p>
      </dgm:t>
    </dgm:pt>
    <dgm:pt modelId="{5A945FEC-5A95-48C1-82D2-9CB67883A368}" type="sibTrans" cxnId="{47D3C65A-D244-474C-B473-9041690D43D4}">
      <dgm:prSet/>
      <dgm:spPr/>
      <dgm:t>
        <a:bodyPr/>
        <a:lstStyle/>
        <a:p>
          <a:endParaRPr lang="pl-PL" sz="3200"/>
        </a:p>
      </dgm:t>
    </dgm:pt>
    <dgm:pt modelId="{90B4A83E-9B26-48F6-96B4-6D3B00C16E09}">
      <dgm:prSet custT="1"/>
      <dgm:spPr/>
      <dgm:t>
        <a:bodyPr/>
        <a:lstStyle/>
        <a:p>
          <a:pPr rtl="0"/>
          <a:r>
            <a:rPr lang="pl-PL" sz="2400" b="1" dirty="0" smtClean="0"/>
            <a:t>Praca nakładcza</a:t>
          </a:r>
          <a:endParaRPr lang="pl-PL" sz="2400" b="1" dirty="0"/>
        </a:p>
      </dgm:t>
    </dgm:pt>
    <dgm:pt modelId="{6FBEF7B4-2017-404A-A203-A8558FC33F56}" type="parTrans" cxnId="{F82EB202-A63A-423A-A4D7-CF2F8E9CA0CE}">
      <dgm:prSet/>
      <dgm:spPr/>
      <dgm:t>
        <a:bodyPr/>
        <a:lstStyle/>
        <a:p>
          <a:endParaRPr lang="pl-PL" sz="3200"/>
        </a:p>
      </dgm:t>
    </dgm:pt>
    <dgm:pt modelId="{6D34315E-2437-4917-88BC-350B8759C0C8}" type="sibTrans" cxnId="{F82EB202-A63A-423A-A4D7-CF2F8E9CA0CE}">
      <dgm:prSet/>
      <dgm:spPr/>
      <dgm:t>
        <a:bodyPr/>
        <a:lstStyle/>
        <a:p>
          <a:endParaRPr lang="pl-PL" sz="3200"/>
        </a:p>
      </dgm:t>
    </dgm:pt>
    <dgm:pt modelId="{A2B6C80D-0806-4EEF-AC9D-D256EF2C2EC6}">
      <dgm:prSet custT="1"/>
      <dgm:spPr/>
      <dgm:t>
        <a:bodyPr/>
        <a:lstStyle/>
        <a:p>
          <a:pPr rtl="0"/>
          <a:r>
            <a:rPr lang="pl-PL" sz="2400" b="1" dirty="0" smtClean="0"/>
            <a:t>Job rotation</a:t>
          </a:r>
          <a:endParaRPr lang="pl-PL" sz="2400" b="1" dirty="0"/>
        </a:p>
      </dgm:t>
    </dgm:pt>
    <dgm:pt modelId="{5C4E3D16-CA90-495A-94AC-9B607B063095}" type="parTrans" cxnId="{9C0D8BD9-73E8-497C-BFE3-86F162835CFD}">
      <dgm:prSet/>
      <dgm:spPr/>
      <dgm:t>
        <a:bodyPr/>
        <a:lstStyle/>
        <a:p>
          <a:endParaRPr lang="pl-PL" sz="3200"/>
        </a:p>
      </dgm:t>
    </dgm:pt>
    <dgm:pt modelId="{7068C1D3-9EF8-41FC-AD56-2A724A96E8F8}" type="sibTrans" cxnId="{9C0D8BD9-73E8-497C-BFE3-86F162835CFD}">
      <dgm:prSet/>
      <dgm:spPr/>
      <dgm:t>
        <a:bodyPr/>
        <a:lstStyle/>
        <a:p>
          <a:endParaRPr lang="pl-PL" sz="3200"/>
        </a:p>
      </dgm:t>
    </dgm:pt>
    <dgm:pt modelId="{B2DC55CB-E608-4D13-B9F5-3A3E6CE3461D}">
      <dgm:prSet custT="1"/>
      <dgm:spPr/>
      <dgm:t>
        <a:bodyPr/>
        <a:lstStyle/>
        <a:p>
          <a:pPr rtl="0"/>
          <a:r>
            <a:rPr lang="pl-PL" sz="2400" b="1" dirty="0" smtClean="0"/>
            <a:t>Outsourcing</a:t>
          </a:r>
          <a:endParaRPr lang="pl-PL" sz="2400" b="1" dirty="0"/>
        </a:p>
      </dgm:t>
    </dgm:pt>
    <dgm:pt modelId="{A4C0A84C-327B-4A3A-B218-1E71770C1107}" type="parTrans" cxnId="{9AF3CC11-3B5A-4E5E-8C66-2004AA9C56AF}">
      <dgm:prSet/>
      <dgm:spPr/>
      <dgm:t>
        <a:bodyPr/>
        <a:lstStyle/>
        <a:p>
          <a:endParaRPr lang="pl-PL" sz="3200"/>
        </a:p>
      </dgm:t>
    </dgm:pt>
    <dgm:pt modelId="{F0C4ED40-4BA6-493C-B36E-77F24A1BF5AB}" type="sibTrans" cxnId="{9AF3CC11-3B5A-4E5E-8C66-2004AA9C56AF}">
      <dgm:prSet/>
      <dgm:spPr/>
      <dgm:t>
        <a:bodyPr/>
        <a:lstStyle/>
        <a:p>
          <a:endParaRPr lang="pl-PL" sz="3200"/>
        </a:p>
      </dgm:t>
    </dgm:pt>
    <dgm:pt modelId="{57EC239F-AA9F-430D-8E9E-00424C3DE8D8}" type="pres">
      <dgm:prSet presAssocID="{3B528532-8C31-441E-837D-E8241EAA72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84057C8-8C4C-4081-8983-550B4F737E0D}" type="pres">
      <dgm:prSet presAssocID="{D1951EF3-C510-4980-A9EA-05EBF6EF241C}" presName="parentLin" presStyleCnt="0"/>
      <dgm:spPr/>
    </dgm:pt>
    <dgm:pt modelId="{514279FD-D782-46CA-ADD4-C4324AA154BD}" type="pres">
      <dgm:prSet presAssocID="{D1951EF3-C510-4980-A9EA-05EBF6EF241C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E5C2DD8F-C195-4AFD-A6FA-93CDA740FAA4}" type="pres">
      <dgm:prSet presAssocID="{D1951EF3-C510-4980-A9EA-05EBF6EF241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C31D97-DEB3-4412-AFE9-67AAEDAE7048}" type="pres">
      <dgm:prSet presAssocID="{D1951EF3-C510-4980-A9EA-05EBF6EF241C}" presName="negativeSpace" presStyleCnt="0"/>
      <dgm:spPr/>
    </dgm:pt>
    <dgm:pt modelId="{DF8C2AAB-9B4F-456F-B23C-78F18CD8BE69}" type="pres">
      <dgm:prSet presAssocID="{D1951EF3-C510-4980-A9EA-05EBF6EF241C}" presName="childText" presStyleLbl="conFgAcc1" presStyleIdx="0" presStyleCnt="5">
        <dgm:presLayoutVars>
          <dgm:bulletEnabled val="1"/>
        </dgm:presLayoutVars>
      </dgm:prSet>
      <dgm:spPr/>
    </dgm:pt>
    <dgm:pt modelId="{299345E1-08C5-4623-9E6A-3683D2EBDB25}" type="pres">
      <dgm:prSet presAssocID="{99050E5B-4671-4C0D-9017-0B6D5A53BED6}" presName="spaceBetweenRectangles" presStyleCnt="0"/>
      <dgm:spPr/>
    </dgm:pt>
    <dgm:pt modelId="{9F85F51C-5217-40FC-A803-864E923BE3D3}" type="pres">
      <dgm:prSet presAssocID="{90B4A83E-9B26-48F6-96B4-6D3B00C16E09}" presName="parentLin" presStyleCnt="0"/>
      <dgm:spPr/>
    </dgm:pt>
    <dgm:pt modelId="{8C1786C3-DBFF-494E-B9C4-174C30F3FC8B}" type="pres">
      <dgm:prSet presAssocID="{90B4A83E-9B26-48F6-96B4-6D3B00C16E09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57385646-654A-49BA-AA94-E90AC1EB5AF5}" type="pres">
      <dgm:prSet presAssocID="{90B4A83E-9B26-48F6-96B4-6D3B00C16E0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DAB4CC-8C0F-44C6-A017-52048403F7C9}" type="pres">
      <dgm:prSet presAssocID="{90B4A83E-9B26-48F6-96B4-6D3B00C16E09}" presName="negativeSpace" presStyleCnt="0"/>
      <dgm:spPr/>
    </dgm:pt>
    <dgm:pt modelId="{301E757F-150F-4C51-BADC-7441B81DDAEB}" type="pres">
      <dgm:prSet presAssocID="{90B4A83E-9B26-48F6-96B4-6D3B00C16E09}" presName="childText" presStyleLbl="conFgAcc1" presStyleIdx="1" presStyleCnt="5">
        <dgm:presLayoutVars>
          <dgm:bulletEnabled val="1"/>
        </dgm:presLayoutVars>
      </dgm:prSet>
      <dgm:spPr/>
    </dgm:pt>
    <dgm:pt modelId="{7D71E1F3-3442-4B31-9B4B-D3C6CCB1620E}" type="pres">
      <dgm:prSet presAssocID="{6D34315E-2437-4917-88BC-350B8759C0C8}" presName="spaceBetweenRectangles" presStyleCnt="0"/>
      <dgm:spPr/>
    </dgm:pt>
    <dgm:pt modelId="{147B550B-C91C-4303-B16D-8BB6AF58EC6E}" type="pres">
      <dgm:prSet presAssocID="{A2B6C80D-0806-4EEF-AC9D-D256EF2C2EC6}" presName="parentLin" presStyleCnt="0"/>
      <dgm:spPr/>
    </dgm:pt>
    <dgm:pt modelId="{4C57E831-A6EA-43A3-89D8-BB212DBBFA78}" type="pres">
      <dgm:prSet presAssocID="{A2B6C80D-0806-4EEF-AC9D-D256EF2C2EC6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45FB0A97-2423-4DA4-99DC-C9CB38339C6D}" type="pres">
      <dgm:prSet presAssocID="{A2B6C80D-0806-4EEF-AC9D-D256EF2C2EC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DB85FC-4059-44C6-BAB0-D90AA40CCA4E}" type="pres">
      <dgm:prSet presAssocID="{A2B6C80D-0806-4EEF-AC9D-D256EF2C2EC6}" presName="negativeSpace" presStyleCnt="0"/>
      <dgm:spPr/>
    </dgm:pt>
    <dgm:pt modelId="{3D506FAD-9674-4B76-88B1-5DFCCBDB2C04}" type="pres">
      <dgm:prSet presAssocID="{A2B6C80D-0806-4EEF-AC9D-D256EF2C2EC6}" presName="childText" presStyleLbl="conFgAcc1" presStyleIdx="2" presStyleCnt="5">
        <dgm:presLayoutVars>
          <dgm:bulletEnabled val="1"/>
        </dgm:presLayoutVars>
      </dgm:prSet>
      <dgm:spPr/>
    </dgm:pt>
    <dgm:pt modelId="{64587702-A2CA-46E0-9D48-E0D98213A2D5}" type="pres">
      <dgm:prSet presAssocID="{7068C1D3-9EF8-41FC-AD56-2A724A96E8F8}" presName="spaceBetweenRectangles" presStyleCnt="0"/>
      <dgm:spPr/>
    </dgm:pt>
    <dgm:pt modelId="{8A5FAC6F-D056-4A9C-8653-D3D33012E8E0}" type="pres">
      <dgm:prSet presAssocID="{B2DC55CB-E608-4D13-B9F5-3A3E6CE3461D}" presName="parentLin" presStyleCnt="0"/>
      <dgm:spPr/>
    </dgm:pt>
    <dgm:pt modelId="{0E134E92-7A65-413B-9B77-C665FB3A5ADE}" type="pres">
      <dgm:prSet presAssocID="{B2DC55CB-E608-4D13-B9F5-3A3E6CE3461D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B7D293E5-9D3F-45E1-BBB6-54D78EFF6331}" type="pres">
      <dgm:prSet presAssocID="{B2DC55CB-E608-4D13-B9F5-3A3E6CE3461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3A1A92-F86F-4BFE-94DD-B5673FBC7F80}" type="pres">
      <dgm:prSet presAssocID="{B2DC55CB-E608-4D13-B9F5-3A3E6CE3461D}" presName="negativeSpace" presStyleCnt="0"/>
      <dgm:spPr/>
    </dgm:pt>
    <dgm:pt modelId="{E360706C-35AD-468D-A076-2C4DE6EEC325}" type="pres">
      <dgm:prSet presAssocID="{B2DC55CB-E608-4D13-B9F5-3A3E6CE3461D}" presName="childText" presStyleLbl="conFgAcc1" presStyleIdx="3" presStyleCnt="5">
        <dgm:presLayoutVars>
          <dgm:bulletEnabled val="1"/>
        </dgm:presLayoutVars>
      </dgm:prSet>
      <dgm:spPr/>
    </dgm:pt>
    <dgm:pt modelId="{0DA62FDA-B183-4711-9658-1691F84C7B8C}" type="pres">
      <dgm:prSet presAssocID="{F0C4ED40-4BA6-493C-B36E-77F24A1BF5AB}" presName="spaceBetweenRectangles" presStyleCnt="0"/>
      <dgm:spPr/>
    </dgm:pt>
    <dgm:pt modelId="{99F84912-18E4-442B-B0CD-A93849678BA7}" type="pres">
      <dgm:prSet presAssocID="{A9D38A18-03AA-4FCD-836C-CFAB2B857666}" presName="parentLin" presStyleCnt="0"/>
      <dgm:spPr/>
    </dgm:pt>
    <dgm:pt modelId="{6F19E818-18F4-415E-9B9E-3856E1FF1029}" type="pres">
      <dgm:prSet presAssocID="{A9D38A18-03AA-4FCD-836C-CFAB2B857666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5867CCAD-C51F-40EB-803A-E373969252B3}" type="pres">
      <dgm:prSet presAssocID="{A9D38A18-03AA-4FCD-836C-CFAB2B85766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0ABDA-D94D-439F-9373-F69B2ADA1662}" type="pres">
      <dgm:prSet presAssocID="{A9D38A18-03AA-4FCD-836C-CFAB2B857666}" presName="negativeSpace" presStyleCnt="0"/>
      <dgm:spPr/>
    </dgm:pt>
    <dgm:pt modelId="{4A69B44A-3EEA-4B55-8618-BF5CB07FF1A0}" type="pres">
      <dgm:prSet presAssocID="{A9D38A18-03AA-4FCD-836C-CFAB2B8576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A235251-E068-4971-8E43-0126C2B82432}" type="presOf" srcId="{D1951EF3-C510-4980-A9EA-05EBF6EF241C}" destId="{E5C2DD8F-C195-4AFD-A6FA-93CDA740FAA4}" srcOrd="1" destOrd="0" presId="urn:microsoft.com/office/officeart/2005/8/layout/list1"/>
    <dgm:cxn modelId="{47D3C65A-D244-474C-B473-9041690D43D4}" srcId="{3B528532-8C31-441E-837D-E8241EAA7214}" destId="{A9D38A18-03AA-4FCD-836C-CFAB2B857666}" srcOrd="4" destOrd="0" parTransId="{50A10242-540D-451A-AE17-F0395E84F08D}" sibTransId="{5A945FEC-5A95-48C1-82D2-9CB67883A368}"/>
    <dgm:cxn modelId="{2F3F5B8A-DD1D-49B2-BE24-16F16358A2B4}" type="presOf" srcId="{90B4A83E-9B26-48F6-96B4-6D3B00C16E09}" destId="{57385646-654A-49BA-AA94-E90AC1EB5AF5}" srcOrd="1" destOrd="0" presId="urn:microsoft.com/office/officeart/2005/8/layout/list1"/>
    <dgm:cxn modelId="{3A578834-7D9F-4FDE-9353-D80C9C78D26D}" type="presOf" srcId="{D1951EF3-C510-4980-A9EA-05EBF6EF241C}" destId="{514279FD-D782-46CA-ADD4-C4324AA154BD}" srcOrd="0" destOrd="0" presId="urn:microsoft.com/office/officeart/2005/8/layout/list1"/>
    <dgm:cxn modelId="{9C0D8BD9-73E8-497C-BFE3-86F162835CFD}" srcId="{3B528532-8C31-441E-837D-E8241EAA7214}" destId="{A2B6C80D-0806-4EEF-AC9D-D256EF2C2EC6}" srcOrd="2" destOrd="0" parTransId="{5C4E3D16-CA90-495A-94AC-9B607B063095}" sibTransId="{7068C1D3-9EF8-41FC-AD56-2A724A96E8F8}"/>
    <dgm:cxn modelId="{7C81D40B-FB14-46ED-AD76-FEBF97641FDE}" srcId="{3B528532-8C31-441E-837D-E8241EAA7214}" destId="{D1951EF3-C510-4980-A9EA-05EBF6EF241C}" srcOrd="0" destOrd="0" parTransId="{2907C70A-CBE8-40A8-AB80-1EDBC33C4E5D}" sibTransId="{99050E5B-4671-4C0D-9017-0B6D5A53BED6}"/>
    <dgm:cxn modelId="{B91CEDF8-8F0C-49B8-B93A-910B1AEF5813}" type="presOf" srcId="{A9D38A18-03AA-4FCD-836C-CFAB2B857666}" destId="{6F19E818-18F4-415E-9B9E-3856E1FF1029}" srcOrd="0" destOrd="0" presId="urn:microsoft.com/office/officeart/2005/8/layout/list1"/>
    <dgm:cxn modelId="{F82EB202-A63A-423A-A4D7-CF2F8E9CA0CE}" srcId="{3B528532-8C31-441E-837D-E8241EAA7214}" destId="{90B4A83E-9B26-48F6-96B4-6D3B00C16E09}" srcOrd="1" destOrd="0" parTransId="{6FBEF7B4-2017-404A-A203-A8558FC33F56}" sibTransId="{6D34315E-2437-4917-88BC-350B8759C0C8}"/>
    <dgm:cxn modelId="{AE21E50D-7B50-4E0D-8051-58F5045960E3}" type="presOf" srcId="{B2DC55CB-E608-4D13-B9F5-3A3E6CE3461D}" destId="{B7D293E5-9D3F-45E1-BBB6-54D78EFF6331}" srcOrd="1" destOrd="0" presId="urn:microsoft.com/office/officeart/2005/8/layout/list1"/>
    <dgm:cxn modelId="{4C97E36C-DBEA-4036-815F-DAD79E136783}" type="presOf" srcId="{A2B6C80D-0806-4EEF-AC9D-D256EF2C2EC6}" destId="{45FB0A97-2423-4DA4-99DC-C9CB38339C6D}" srcOrd="1" destOrd="0" presId="urn:microsoft.com/office/officeart/2005/8/layout/list1"/>
    <dgm:cxn modelId="{38BAA1F0-96BE-4832-85B4-7CEFF0208785}" type="presOf" srcId="{90B4A83E-9B26-48F6-96B4-6D3B00C16E09}" destId="{8C1786C3-DBFF-494E-B9C4-174C30F3FC8B}" srcOrd="0" destOrd="0" presId="urn:microsoft.com/office/officeart/2005/8/layout/list1"/>
    <dgm:cxn modelId="{6721C15A-9389-48DF-BA77-E4EDEE935DC4}" type="presOf" srcId="{B2DC55CB-E608-4D13-B9F5-3A3E6CE3461D}" destId="{0E134E92-7A65-413B-9B77-C665FB3A5ADE}" srcOrd="0" destOrd="0" presId="urn:microsoft.com/office/officeart/2005/8/layout/list1"/>
    <dgm:cxn modelId="{5576572C-1937-4982-A51C-DC42AAA2C0E7}" type="presOf" srcId="{A9D38A18-03AA-4FCD-836C-CFAB2B857666}" destId="{5867CCAD-C51F-40EB-803A-E373969252B3}" srcOrd="1" destOrd="0" presId="urn:microsoft.com/office/officeart/2005/8/layout/list1"/>
    <dgm:cxn modelId="{8B4ABFAF-86A4-4D26-97A1-BCC1BE41D66D}" type="presOf" srcId="{3B528532-8C31-441E-837D-E8241EAA7214}" destId="{57EC239F-AA9F-430D-8E9E-00424C3DE8D8}" srcOrd="0" destOrd="0" presId="urn:microsoft.com/office/officeart/2005/8/layout/list1"/>
    <dgm:cxn modelId="{036E944E-C1D4-4ABC-8BE7-B7AA4FD45376}" type="presOf" srcId="{A2B6C80D-0806-4EEF-AC9D-D256EF2C2EC6}" destId="{4C57E831-A6EA-43A3-89D8-BB212DBBFA78}" srcOrd="0" destOrd="0" presId="urn:microsoft.com/office/officeart/2005/8/layout/list1"/>
    <dgm:cxn modelId="{9AF3CC11-3B5A-4E5E-8C66-2004AA9C56AF}" srcId="{3B528532-8C31-441E-837D-E8241EAA7214}" destId="{B2DC55CB-E608-4D13-B9F5-3A3E6CE3461D}" srcOrd="3" destOrd="0" parTransId="{A4C0A84C-327B-4A3A-B218-1E71770C1107}" sibTransId="{F0C4ED40-4BA6-493C-B36E-77F24A1BF5AB}"/>
    <dgm:cxn modelId="{DD9C51A4-4829-4C4D-AD2A-7A1453637EBB}" type="presParOf" srcId="{57EC239F-AA9F-430D-8E9E-00424C3DE8D8}" destId="{984057C8-8C4C-4081-8983-550B4F737E0D}" srcOrd="0" destOrd="0" presId="urn:microsoft.com/office/officeart/2005/8/layout/list1"/>
    <dgm:cxn modelId="{E4AFCB71-9FC0-429D-A2ED-A055CDC2171D}" type="presParOf" srcId="{984057C8-8C4C-4081-8983-550B4F737E0D}" destId="{514279FD-D782-46CA-ADD4-C4324AA154BD}" srcOrd="0" destOrd="0" presId="urn:microsoft.com/office/officeart/2005/8/layout/list1"/>
    <dgm:cxn modelId="{A9ADE6F8-3A53-4001-BB7E-B7778A4D3879}" type="presParOf" srcId="{984057C8-8C4C-4081-8983-550B4F737E0D}" destId="{E5C2DD8F-C195-4AFD-A6FA-93CDA740FAA4}" srcOrd="1" destOrd="0" presId="urn:microsoft.com/office/officeart/2005/8/layout/list1"/>
    <dgm:cxn modelId="{53340BC6-6AA5-4BE2-8216-92760C641B3C}" type="presParOf" srcId="{57EC239F-AA9F-430D-8E9E-00424C3DE8D8}" destId="{96C31D97-DEB3-4412-AFE9-67AAEDAE7048}" srcOrd="1" destOrd="0" presId="urn:microsoft.com/office/officeart/2005/8/layout/list1"/>
    <dgm:cxn modelId="{65872602-0C3D-458A-A84F-FC1988A1AA78}" type="presParOf" srcId="{57EC239F-AA9F-430D-8E9E-00424C3DE8D8}" destId="{DF8C2AAB-9B4F-456F-B23C-78F18CD8BE69}" srcOrd="2" destOrd="0" presId="urn:microsoft.com/office/officeart/2005/8/layout/list1"/>
    <dgm:cxn modelId="{7050D89B-7DFE-43C8-BF8D-D72E45463E5F}" type="presParOf" srcId="{57EC239F-AA9F-430D-8E9E-00424C3DE8D8}" destId="{299345E1-08C5-4623-9E6A-3683D2EBDB25}" srcOrd="3" destOrd="0" presId="urn:microsoft.com/office/officeart/2005/8/layout/list1"/>
    <dgm:cxn modelId="{DD1F0766-C893-4124-9594-CDEA67371806}" type="presParOf" srcId="{57EC239F-AA9F-430D-8E9E-00424C3DE8D8}" destId="{9F85F51C-5217-40FC-A803-864E923BE3D3}" srcOrd="4" destOrd="0" presId="urn:microsoft.com/office/officeart/2005/8/layout/list1"/>
    <dgm:cxn modelId="{AD867734-A19E-4131-AD32-40EDF2A05F8F}" type="presParOf" srcId="{9F85F51C-5217-40FC-A803-864E923BE3D3}" destId="{8C1786C3-DBFF-494E-B9C4-174C30F3FC8B}" srcOrd="0" destOrd="0" presId="urn:microsoft.com/office/officeart/2005/8/layout/list1"/>
    <dgm:cxn modelId="{B3CD4FD9-CC62-4092-9A0A-A9494057C3A8}" type="presParOf" srcId="{9F85F51C-5217-40FC-A803-864E923BE3D3}" destId="{57385646-654A-49BA-AA94-E90AC1EB5AF5}" srcOrd="1" destOrd="0" presId="urn:microsoft.com/office/officeart/2005/8/layout/list1"/>
    <dgm:cxn modelId="{05560690-082A-4ACE-9053-987B168A0301}" type="presParOf" srcId="{57EC239F-AA9F-430D-8E9E-00424C3DE8D8}" destId="{C2DAB4CC-8C0F-44C6-A017-52048403F7C9}" srcOrd="5" destOrd="0" presId="urn:microsoft.com/office/officeart/2005/8/layout/list1"/>
    <dgm:cxn modelId="{17F12888-19D8-462B-8C5B-D5A60905FD22}" type="presParOf" srcId="{57EC239F-AA9F-430D-8E9E-00424C3DE8D8}" destId="{301E757F-150F-4C51-BADC-7441B81DDAEB}" srcOrd="6" destOrd="0" presId="urn:microsoft.com/office/officeart/2005/8/layout/list1"/>
    <dgm:cxn modelId="{D598AD25-47BB-4563-937C-0131F2FE9CB6}" type="presParOf" srcId="{57EC239F-AA9F-430D-8E9E-00424C3DE8D8}" destId="{7D71E1F3-3442-4B31-9B4B-D3C6CCB1620E}" srcOrd="7" destOrd="0" presId="urn:microsoft.com/office/officeart/2005/8/layout/list1"/>
    <dgm:cxn modelId="{FBB89C71-9576-42C1-850D-8D960E78AB37}" type="presParOf" srcId="{57EC239F-AA9F-430D-8E9E-00424C3DE8D8}" destId="{147B550B-C91C-4303-B16D-8BB6AF58EC6E}" srcOrd="8" destOrd="0" presId="urn:microsoft.com/office/officeart/2005/8/layout/list1"/>
    <dgm:cxn modelId="{86412073-1607-4B28-A0B2-7FB602429F6D}" type="presParOf" srcId="{147B550B-C91C-4303-B16D-8BB6AF58EC6E}" destId="{4C57E831-A6EA-43A3-89D8-BB212DBBFA78}" srcOrd="0" destOrd="0" presId="urn:microsoft.com/office/officeart/2005/8/layout/list1"/>
    <dgm:cxn modelId="{06DFA8D3-38A0-498B-BF16-C9320DBDF65C}" type="presParOf" srcId="{147B550B-C91C-4303-B16D-8BB6AF58EC6E}" destId="{45FB0A97-2423-4DA4-99DC-C9CB38339C6D}" srcOrd="1" destOrd="0" presId="urn:microsoft.com/office/officeart/2005/8/layout/list1"/>
    <dgm:cxn modelId="{B491052F-68F4-4F94-8A4B-AD88480A029D}" type="presParOf" srcId="{57EC239F-AA9F-430D-8E9E-00424C3DE8D8}" destId="{6ADB85FC-4059-44C6-BAB0-D90AA40CCA4E}" srcOrd="9" destOrd="0" presId="urn:microsoft.com/office/officeart/2005/8/layout/list1"/>
    <dgm:cxn modelId="{3FF4D1F0-0097-4D09-8D68-DFFC9CCD0B42}" type="presParOf" srcId="{57EC239F-AA9F-430D-8E9E-00424C3DE8D8}" destId="{3D506FAD-9674-4B76-88B1-5DFCCBDB2C04}" srcOrd="10" destOrd="0" presId="urn:microsoft.com/office/officeart/2005/8/layout/list1"/>
    <dgm:cxn modelId="{2E9891A7-C587-4B0E-8198-FA5A89CF9B8A}" type="presParOf" srcId="{57EC239F-AA9F-430D-8E9E-00424C3DE8D8}" destId="{64587702-A2CA-46E0-9D48-E0D98213A2D5}" srcOrd="11" destOrd="0" presId="urn:microsoft.com/office/officeart/2005/8/layout/list1"/>
    <dgm:cxn modelId="{1DD153A5-FB11-4F58-B94E-B90D0576A1D3}" type="presParOf" srcId="{57EC239F-AA9F-430D-8E9E-00424C3DE8D8}" destId="{8A5FAC6F-D056-4A9C-8653-D3D33012E8E0}" srcOrd="12" destOrd="0" presId="urn:microsoft.com/office/officeart/2005/8/layout/list1"/>
    <dgm:cxn modelId="{2CDE3361-B602-4FC2-8074-0E0260E3AA2D}" type="presParOf" srcId="{8A5FAC6F-D056-4A9C-8653-D3D33012E8E0}" destId="{0E134E92-7A65-413B-9B77-C665FB3A5ADE}" srcOrd="0" destOrd="0" presId="urn:microsoft.com/office/officeart/2005/8/layout/list1"/>
    <dgm:cxn modelId="{FCCB87C9-56D4-4737-B7CD-70A1741A98BE}" type="presParOf" srcId="{8A5FAC6F-D056-4A9C-8653-D3D33012E8E0}" destId="{B7D293E5-9D3F-45E1-BBB6-54D78EFF6331}" srcOrd="1" destOrd="0" presId="urn:microsoft.com/office/officeart/2005/8/layout/list1"/>
    <dgm:cxn modelId="{942BDF7D-B41B-4386-B4C5-4E41EA5A4013}" type="presParOf" srcId="{57EC239F-AA9F-430D-8E9E-00424C3DE8D8}" destId="{603A1A92-F86F-4BFE-94DD-B5673FBC7F80}" srcOrd="13" destOrd="0" presId="urn:microsoft.com/office/officeart/2005/8/layout/list1"/>
    <dgm:cxn modelId="{A250705A-0B93-451A-B370-C2F7F28D8124}" type="presParOf" srcId="{57EC239F-AA9F-430D-8E9E-00424C3DE8D8}" destId="{E360706C-35AD-468D-A076-2C4DE6EEC325}" srcOrd="14" destOrd="0" presId="urn:microsoft.com/office/officeart/2005/8/layout/list1"/>
    <dgm:cxn modelId="{76E9591F-1A03-4996-839A-8330CDD2A5B7}" type="presParOf" srcId="{57EC239F-AA9F-430D-8E9E-00424C3DE8D8}" destId="{0DA62FDA-B183-4711-9658-1691F84C7B8C}" srcOrd="15" destOrd="0" presId="urn:microsoft.com/office/officeart/2005/8/layout/list1"/>
    <dgm:cxn modelId="{73AA626B-751E-4E90-9783-A72852C89B9F}" type="presParOf" srcId="{57EC239F-AA9F-430D-8E9E-00424C3DE8D8}" destId="{99F84912-18E4-442B-B0CD-A93849678BA7}" srcOrd="16" destOrd="0" presId="urn:microsoft.com/office/officeart/2005/8/layout/list1"/>
    <dgm:cxn modelId="{4C554978-7C09-487A-AA91-49E829184830}" type="presParOf" srcId="{99F84912-18E4-442B-B0CD-A93849678BA7}" destId="{6F19E818-18F4-415E-9B9E-3856E1FF1029}" srcOrd="0" destOrd="0" presId="urn:microsoft.com/office/officeart/2005/8/layout/list1"/>
    <dgm:cxn modelId="{9A7A3A0B-AC9C-457F-8746-DBE816BEAC44}" type="presParOf" srcId="{99F84912-18E4-442B-B0CD-A93849678BA7}" destId="{5867CCAD-C51F-40EB-803A-E373969252B3}" srcOrd="1" destOrd="0" presId="urn:microsoft.com/office/officeart/2005/8/layout/list1"/>
    <dgm:cxn modelId="{7EE55BA1-80E1-48B9-B19B-B727FC23B50C}" type="presParOf" srcId="{57EC239F-AA9F-430D-8E9E-00424C3DE8D8}" destId="{8840ABDA-D94D-439F-9373-F69B2ADA1662}" srcOrd="17" destOrd="0" presId="urn:microsoft.com/office/officeart/2005/8/layout/list1"/>
    <dgm:cxn modelId="{62052DE7-8D58-4D29-BFFF-A43D5CA2BFE8}" type="presParOf" srcId="{57EC239F-AA9F-430D-8E9E-00424C3DE8D8}" destId="{4A69B44A-3EEA-4B55-8618-BF5CB07FF1A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68AE4-9F63-4B60-BBA8-FC4F9EE54AA2}">
      <dsp:nvSpPr>
        <dsp:cNvPr id="0" name=""/>
        <dsp:cNvSpPr/>
      </dsp:nvSpPr>
      <dsp:spPr>
        <a:xfrm>
          <a:off x="1044116" y="0"/>
          <a:ext cx="5328591" cy="53285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systemowe </a:t>
          </a:r>
          <a:endParaRPr lang="pl-PL" sz="1100" b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>
              <a:solidFill>
                <a:schemeClr val="bg1"/>
              </a:solidFill>
            </a:rPr>
            <a:t>m.in.: system orzekania, medycyna pracy, dofinansowania dla pracodawców (sic!)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b="1" kern="1200" dirty="0" smtClean="0">
            <a:solidFill>
              <a:schemeClr val="bg1"/>
            </a:solidFill>
          </a:endParaRPr>
        </a:p>
      </dsp:txBody>
      <dsp:txXfrm>
        <a:off x="2709301" y="266429"/>
        <a:ext cx="1998222" cy="532859"/>
      </dsp:txXfrm>
    </dsp:sp>
    <dsp:sp modelId="{3F517BFD-4131-404F-AC4B-F600317855E7}">
      <dsp:nvSpPr>
        <dsp:cNvPr id="0" name=""/>
        <dsp:cNvSpPr/>
      </dsp:nvSpPr>
      <dsp:spPr>
        <a:xfrm>
          <a:off x="1443760" y="799288"/>
          <a:ext cx="4529303" cy="4529303"/>
        </a:xfrm>
        <a:prstGeom prst="ellipse">
          <a:avLst/>
        </a:prstGeom>
        <a:gradFill rotWithShape="0">
          <a:gsLst>
            <a:gs pos="0">
              <a:schemeClr val="accent2">
                <a:hueOff val="3339635"/>
                <a:satOff val="-21213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2">
                <a:hueOff val="3339635"/>
                <a:satOff val="-21213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2">
                <a:hueOff val="3339635"/>
                <a:satOff val="-21213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społeczne i mentalne</a:t>
          </a:r>
          <a:endParaRPr lang="pl-PL" sz="1400" b="1" kern="1200" dirty="0">
            <a:solidFill>
              <a:schemeClr val="bg1"/>
            </a:solidFill>
          </a:endParaRPr>
        </a:p>
      </dsp:txBody>
      <dsp:txXfrm>
        <a:off x="2731780" y="1059723"/>
        <a:ext cx="1953262" cy="520869"/>
      </dsp:txXfrm>
    </dsp:sp>
    <dsp:sp modelId="{C6BC3059-DA0C-4893-96EA-DE85BD187DF6}">
      <dsp:nvSpPr>
        <dsp:cNvPr id="0" name=""/>
        <dsp:cNvSpPr/>
      </dsp:nvSpPr>
      <dsp:spPr>
        <a:xfrm>
          <a:off x="1843404" y="1598577"/>
          <a:ext cx="3730014" cy="3730014"/>
        </a:xfrm>
        <a:prstGeom prst="ellipse">
          <a:avLst/>
        </a:prstGeom>
        <a:gradFill rotWithShape="0">
          <a:gsLst>
            <a:gs pos="0">
              <a:schemeClr val="accent2">
                <a:hueOff val="6679270"/>
                <a:satOff val="-42426"/>
                <a:lumOff val="-13331"/>
                <a:alphaOff val="0"/>
                <a:shade val="51000"/>
                <a:satMod val="130000"/>
              </a:schemeClr>
            </a:gs>
            <a:gs pos="80000">
              <a:schemeClr val="accent2">
                <a:hueOff val="6679270"/>
                <a:satOff val="-42426"/>
                <a:lumOff val="-13331"/>
                <a:alphaOff val="0"/>
                <a:shade val="93000"/>
                <a:satMod val="130000"/>
              </a:schemeClr>
            </a:gs>
            <a:gs pos="100000">
              <a:schemeClr val="accent2">
                <a:hueOff val="6679270"/>
                <a:satOff val="-42426"/>
                <a:lumOff val="-133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instytucjonalne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bg1"/>
              </a:solidFill>
            </a:rPr>
            <a:t>– w tym bariery w edukacji</a:t>
          </a:r>
        </a:p>
      </dsp:txBody>
      <dsp:txXfrm>
        <a:off x="2743270" y="1855948"/>
        <a:ext cx="1930282" cy="514741"/>
      </dsp:txXfrm>
    </dsp:sp>
    <dsp:sp modelId="{AB2B85A0-AF20-40E5-847F-6B0A922BE7C1}">
      <dsp:nvSpPr>
        <dsp:cNvPr id="0" name=""/>
        <dsp:cNvSpPr/>
      </dsp:nvSpPr>
      <dsp:spPr>
        <a:xfrm>
          <a:off x="2243049" y="2397866"/>
          <a:ext cx="2930725" cy="2930725"/>
        </a:xfrm>
        <a:prstGeom prst="ellipse">
          <a:avLst/>
        </a:prstGeom>
        <a:gradFill rotWithShape="0">
          <a:gsLst>
            <a:gs pos="0">
              <a:schemeClr val="accent2">
                <a:hueOff val="10018906"/>
                <a:satOff val="-63639"/>
                <a:lumOff val="-19997"/>
                <a:alphaOff val="0"/>
                <a:shade val="51000"/>
                <a:satMod val="130000"/>
              </a:schemeClr>
            </a:gs>
            <a:gs pos="80000">
              <a:schemeClr val="accent2">
                <a:hueOff val="10018906"/>
                <a:satOff val="-63639"/>
                <a:lumOff val="-19997"/>
                <a:alphaOff val="0"/>
                <a:shade val="93000"/>
                <a:satMod val="130000"/>
              </a:schemeClr>
            </a:gs>
            <a:gs pos="100000">
              <a:schemeClr val="accent2">
                <a:hueOff val="10018906"/>
                <a:satOff val="-63639"/>
                <a:lumOff val="-199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architektoniczne /komunikacyjne</a:t>
          </a:r>
        </a:p>
      </dsp:txBody>
      <dsp:txXfrm>
        <a:off x="2917116" y="2661631"/>
        <a:ext cx="1582591" cy="527530"/>
      </dsp:txXfrm>
    </dsp:sp>
    <dsp:sp modelId="{0DCB0922-8AC3-4A1D-992D-95321A6B745C}">
      <dsp:nvSpPr>
        <dsp:cNvPr id="0" name=""/>
        <dsp:cNvSpPr/>
      </dsp:nvSpPr>
      <dsp:spPr>
        <a:xfrm>
          <a:off x="2642693" y="3197155"/>
          <a:ext cx="2131436" cy="2131436"/>
        </a:xfrm>
        <a:prstGeom prst="ellipse">
          <a:avLst/>
        </a:prstGeom>
        <a:gradFill rotWithShape="0">
          <a:gsLst>
            <a:gs pos="0">
              <a:schemeClr val="accent2">
                <a:hueOff val="13358541"/>
                <a:satOff val="-84852"/>
                <a:lumOff val="-26663"/>
                <a:alphaOff val="0"/>
                <a:shade val="51000"/>
                <a:satMod val="130000"/>
              </a:schemeClr>
            </a:gs>
            <a:gs pos="80000">
              <a:schemeClr val="accent2">
                <a:hueOff val="13358541"/>
                <a:satOff val="-84852"/>
                <a:lumOff val="-26663"/>
                <a:alphaOff val="0"/>
                <a:shade val="93000"/>
                <a:satMod val="130000"/>
              </a:schemeClr>
            </a:gs>
            <a:gs pos="100000">
              <a:schemeClr val="accent2">
                <a:hueOff val="13358541"/>
                <a:satOff val="-84852"/>
                <a:lumOff val="-266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fizyczne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i psychologiczne</a:t>
          </a:r>
        </a:p>
      </dsp:txBody>
      <dsp:txXfrm>
        <a:off x="2954835" y="3730014"/>
        <a:ext cx="1507153" cy="1065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36CF3-CE1E-9C4A-BD7C-3BE31FFDC4F3}">
      <dsp:nvSpPr>
        <dsp:cNvPr id="0" name=""/>
        <dsp:cNvSpPr/>
      </dsp:nvSpPr>
      <dsp:spPr>
        <a:xfrm>
          <a:off x="1342928" y="-25496"/>
          <a:ext cx="4442934" cy="4442934"/>
        </a:xfrm>
        <a:prstGeom prst="circularArrow">
          <a:avLst>
            <a:gd name="adj1" fmla="val 5544"/>
            <a:gd name="adj2" fmla="val 330680"/>
            <a:gd name="adj3" fmla="val 13790212"/>
            <a:gd name="adj4" fmla="val 1737727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5ED68-F131-C24E-AE21-32B5DD1EF0AD}">
      <dsp:nvSpPr>
        <dsp:cNvPr id="0" name=""/>
        <dsp:cNvSpPr/>
      </dsp:nvSpPr>
      <dsp:spPr>
        <a:xfrm>
          <a:off x="2530581" y="1621"/>
          <a:ext cx="2067628" cy="1033814"/>
        </a:xfrm>
        <a:prstGeom prst="roundRect">
          <a:avLst/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Zatrudnienie </a:t>
          </a:r>
          <a:r>
            <a:rPr lang="pl-PL" sz="1600" b="1" kern="1200" dirty="0"/>
            <a:t>osób z niepełnosprawnością</a:t>
          </a:r>
        </a:p>
      </dsp:txBody>
      <dsp:txXfrm>
        <a:off x="2581048" y="52088"/>
        <a:ext cx="1966694" cy="932880"/>
      </dsp:txXfrm>
    </dsp:sp>
    <dsp:sp modelId="{FC59FDAF-C1EA-8748-A284-DFB880E48CAF}">
      <dsp:nvSpPr>
        <dsp:cNvPr id="0" name=""/>
        <dsp:cNvSpPr/>
      </dsp:nvSpPr>
      <dsp:spPr>
        <a:xfrm>
          <a:off x="4332493" y="1310786"/>
          <a:ext cx="2067628" cy="1033814"/>
        </a:xfrm>
        <a:prstGeom prst="roundRect">
          <a:avLst/>
        </a:prstGeom>
        <a:solidFill>
          <a:srgbClr val="3838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Pozyskanie nowych </a:t>
          </a:r>
          <a:br>
            <a:rPr lang="pl-PL" sz="1600" b="1" kern="1200" dirty="0"/>
          </a:br>
          <a:r>
            <a:rPr lang="pl-PL" sz="1600" b="1" kern="1200" dirty="0"/>
            <a:t>i kompetentnych pracowników</a:t>
          </a:r>
        </a:p>
      </dsp:txBody>
      <dsp:txXfrm>
        <a:off x="4382960" y="1361253"/>
        <a:ext cx="1966694" cy="932880"/>
      </dsp:txXfrm>
    </dsp:sp>
    <dsp:sp modelId="{0B3DD7D3-C05D-1146-99A8-614965B80AB9}">
      <dsp:nvSpPr>
        <dsp:cNvPr id="0" name=""/>
        <dsp:cNvSpPr/>
      </dsp:nvSpPr>
      <dsp:spPr>
        <a:xfrm>
          <a:off x="3644224" y="3429060"/>
          <a:ext cx="2067628" cy="1033814"/>
        </a:xfrm>
        <a:prstGeom prst="roundRect">
          <a:avLst/>
        </a:prstGeom>
        <a:solidFill>
          <a:srgbClr val="4159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Korzyści wizerunkowe</a:t>
          </a:r>
        </a:p>
      </dsp:txBody>
      <dsp:txXfrm>
        <a:off x="3694691" y="3479527"/>
        <a:ext cx="1966694" cy="932880"/>
      </dsp:txXfrm>
    </dsp:sp>
    <dsp:sp modelId="{9700994F-77DE-224C-BBA3-0E37F29547E0}">
      <dsp:nvSpPr>
        <dsp:cNvPr id="0" name=""/>
        <dsp:cNvSpPr/>
      </dsp:nvSpPr>
      <dsp:spPr>
        <a:xfrm>
          <a:off x="1416939" y="3429060"/>
          <a:ext cx="2067628" cy="1033814"/>
        </a:xfrm>
        <a:prstGeom prst="roundRect">
          <a:avLst/>
        </a:prstGeom>
        <a:solidFill>
          <a:srgbClr val="FFA5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Korzyści finansowe</a:t>
          </a:r>
        </a:p>
      </dsp:txBody>
      <dsp:txXfrm>
        <a:off x="1467406" y="3479527"/>
        <a:ext cx="1966694" cy="932880"/>
      </dsp:txXfrm>
    </dsp:sp>
    <dsp:sp modelId="{5DDC6E4C-7260-F845-8964-480DBCA8CC22}">
      <dsp:nvSpPr>
        <dsp:cNvPr id="0" name=""/>
        <dsp:cNvSpPr/>
      </dsp:nvSpPr>
      <dsp:spPr>
        <a:xfrm>
          <a:off x="760673" y="1332128"/>
          <a:ext cx="2067628" cy="1033814"/>
        </a:xfrm>
        <a:prstGeom prst="roundRect">
          <a:avLst/>
        </a:prstGeom>
        <a:solidFill>
          <a:srgbClr val="C4C4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Zmiana społeczna</a:t>
          </a:r>
        </a:p>
      </dsp:txBody>
      <dsp:txXfrm>
        <a:off x="811140" y="1382595"/>
        <a:ext cx="1966694" cy="932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65960" y="0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0D2C71B3-C152-4CA6-B21E-DD25F13C67E9}" type="datetimeFigureOut">
              <a:rPr lang="pl-PL" smtClean="0"/>
              <a:t>2014-03-25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32004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65960" y="6532004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63C43354-1B53-477C-88FA-50CDC3D920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20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5960" y="0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pPr>
              <a:defRPr/>
            </a:pPr>
            <a:fld id="{44B8FDC2-174E-485F-AB7B-1ECD11A713A9}" type="datetimeFigureOut">
              <a:rPr lang="pl-PL"/>
              <a:pPr>
                <a:defRPr/>
              </a:pPr>
              <a:t>2014-03-25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2950" y="515938"/>
            <a:ext cx="3436938" cy="2578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pPr lvl="0"/>
            <a:endParaRPr lang="pl-P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4" y="3266599"/>
            <a:ext cx="8002270" cy="3094673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l-P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2004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5960" y="6532004"/>
            <a:ext cx="4334563" cy="343853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pPr>
              <a:defRPr/>
            </a:pPr>
            <a:fld id="{E6D5C853-696C-4A51-BBC2-550BD562F6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654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początkowy">
    <p:bg>
      <p:bgPr>
        <a:gradFill flip="none" rotWithShape="1">
          <a:gsLst>
            <a:gs pos="100000">
              <a:schemeClr val="accent4">
                <a:lumMod val="35000"/>
                <a:lumOff val="65000"/>
              </a:schemeClr>
            </a:gs>
            <a:gs pos="5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Pictures\identyfikacja\logoFPMiINR_pakiet\logoFPMiI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338" y="2330450"/>
            <a:ext cx="2203704" cy="21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0" y="6077669"/>
            <a:ext cx="857249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 userDrawn="1"/>
        </p:nvSpPr>
        <p:spPr>
          <a:xfrm>
            <a:off x="0" y="0"/>
            <a:ext cx="72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2349000"/>
            <a:ext cx="72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0" y="4698000"/>
            <a:ext cx="7200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140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236" y="333093"/>
            <a:ext cx="4800067" cy="14357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5040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Autofit/>
          </a:bodyPr>
          <a:lstStyle>
            <a:lvl1pPr algn="l">
              <a:defRPr sz="2800" b="0" u="none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uczowy k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236" y="333093"/>
            <a:ext cx="4800067" cy="14357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5040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Autofit/>
          </a:bodyPr>
          <a:lstStyle>
            <a:lvl1pPr algn="l">
              <a:defRPr sz="2800" b="0" u="none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116013" y="2205038"/>
            <a:ext cx="6911975" cy="3671887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189149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3236" y="333093"/>
            <a:ext cx="4800067" cy="14357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5040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Autofit/>
          </a:bodyPr>
          <a:lstStyle>
            <a:lvl1pPr algn="l">
              <a:defRPr sz="2800" b="0" u="none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116013" y="2205038"/>
            <a:ext cx="6911975" cy="2447925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3600"/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183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5009728"/>
            <a:ext cx="5486400" cy="566738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576467"/>
            <a:ext cx="5486400" cy="804863"/>
          </a:xfrm>
          <a:ln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finałowy">
    <p:bg>
      <p:bgPr>
        <a:gradFill flip="none" rotWithShape="1">
          <a:gsLst>
            <a:gs pos="100000">
              <a:schemeClr val="accent4">
                <a:lumMod val="35000"/>
                <a:lumOff val="65000"/>
              </a:schemeClr>
            </a:gs>
            <a:gs pos="5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Pictures\identyfikacja\logoFPMiINR_pakiet\logoFPMiI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338" y="2330450"/>
            <a:ext cx="2203704" cy="21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 userDrawn="1"/>
        </p:nvSpPr>
        <p:spPr>
          <a:xfrm>
            <a:off x="0" y="0"/>
            <a:ext cx="72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2349000"/>
            <a:ext cx="72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0" y="4698000"/>
            <a:ext cx="7200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935" y="5541296"/>
            <a:ext cx="6390128" cy="11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zerywnik">
    <p:bg>
      <p:bgPr>
        <a:gradFill flip="none" rotWithShape="1">
          <a:gsLst>
            <a:gs pos="100000">
              <a:schemeClr val="accent4">
                <a:lumMod val="35000"/>
                <a:lumOff val="65000"/>
              </a:schemeClr>
            </a:gs>
            <a:gs pos="5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Pictures\identyfikacja\logoFPMiINR_pakiet\logoFPMiI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338" y="2330450"/>
            <a:ext cx="2203704" cy="21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 userDrawn="1"/>
        </p:nvSpPr>
        <p:spPr>
          <a:xfrm>
            <a:off x="0" y="0"/>
            <a:ext cx="72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 userDrawn="1"/>
        </p:nvSpPr>
        <p:spPr>
          <a:xfrm>
            <a:off x="0" y="2349000"/>
            <a:ext cx="72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0" y="4698000"/>
            <a:ext cx="7200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3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2000" y="2420888"/>
            <a:ext cx="5040000" cy="360000"/>
          </a:xfr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sz="2000">
                <a:ln>
                  <a:noFill/>
                </a:ln>
                <a:solidFill>
                  <a:schemeClr val="bg1"/>
                </a:solidFill>
                <a:latin typeface="Ubuntu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792000" y="2780888"/>
            <a:ext cx="7560000" cy="10795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r">
              <a:defRPr sz="3600" b="1" cap="all" baseline="0">
                <a:solidFill>
                  <a:schemeClr val="bg1"/>
                </a:solidFill>
                <a:latin typeface="Ubuntu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432000" y="5733256"/>
            <a:ext cx="5040000" cy="359569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56" y="6332542"/>
            <a:ext cx="7084685" cy="3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/>
          <p:cNvSpPr>
            <a:spLocks noGrp="1"/>
          </p:cNvSpPr>
          <p:nvPr>
            <p:ph type="subTitle" idx="1"/>
          </p:nvPr>
        </p:nvSpPr>
        <p:spPr>
          <a:xfrm>
            <a:off x="432000" y="2420888"/>
            <a:ext cx="5040000" cy="360000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Ubuntu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ctrTitle" hasCustomPrompt="1"/>
          </p:nvPr>
        </p:nvSpPr>
        <p:spPr>
          <a:xfrm>
            <a:off x="792000" y="2780888"/>
            <a:ext cx="7560000" cy="1079500"/>
          </a:xfrm>
          <a:gradFill flip="none" rotWithShape="1">
            <a:gsLst>
              <a:gs pos="0">
                <a:schemeClr val="accent3"/>
              </a:gs>
              <a:gs pos="100000">
                <a:schemeClr val="accent3">
                  <a:shade val="100000"/>
                  <a:satMod val="115000"/>
                  <a:lumMod val="80000"/>
                  <a:lumOff val="20000"/>
                </a:schemeClr>
              </a:gs>
            </a:gsLst>
            <a:lin ang="162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r">
              <a:defRPr sz="3200" b="1" cap="all" baseline="0">
                <a:solidFill>
                  <a:schemeClr val="bg1"/>
                </a:solidFill>
                <a:latin typeface="Ubuntu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56" y="6332542"/>
            <a:ext cx="7084685" cy="3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5040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Autofit/>
          </a:bodyPr>
          <a:lstStyle>
            <a:lvl1pPr algn="l">
              <a:defRPr sz="2800" b="0" u="none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650" y="1700213"/>
            <a:ext cx="7632700" cy="4392612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 marL="514350" indent="-514350">
              <a:buFont typeface="Wingdings" pitchFamily="2" charset="2"/>
              <a:buChar char="§"/>
              <a:defRPr sz="2800"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83236" y="333093"/>
            <a:ext cx="4800067" cy="14357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683236" y="333093"/>
            <a:ext cx="4800067" cy="14357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5040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Autofit/>
          </a:bodyPr>
          <a:lstStyle>
            <a:lvl1pPr algn="l">
              <a:defRPr sz="2800" b="0" u="none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3"/>
          <p:cNvSpPr>
            <a:spLocks noGrp="1"/>
          </p:cNvSpPr>
          <p:nvPr>
            <p:ph sz="half" idx="2"/>
          </p:nvPr>
        </p:nvSpPr>
        <p:spPr>
          <a:xfrm>
            <a:off x="755650" y="1700808"/>
            <a:ext cx="3741738" cy="4392017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1" y="1700808"/>
            <a:ext cx="3743320" cy="4392017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040188" cy="431800"/>
          </a:xfr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70000"/>
                  <a:lumOff val="3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700213"/>
            <a:ext cx="4040188" cy="4608512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0" y="1268413"/>
            <a:ext cx="4041775" cy="431800"/>
          </a:xfr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70000"/>
                  <a:lumOff val="3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0" y="1700213"/>
            <a:ext cx="4041775" cy="4608512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683236" y="333093"/>
            <a:ext cx="4800067" cy="14357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5040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Autofit/>
          </a:bodyPr>
          <a:lstStyle>
            <a:lvl1pPr algn="l">
              <a:defRPr sz="2800" b="0" u="none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tytułem i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268413"/>
            <a:ext cx="5111750" cy="5040907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5" y="1700213"/>
            <a:ext cx="3008313" cy="4609107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683236" y="333093"/>
            <a:ext cx="4800067" cy="14357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5040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>
            <a:noAutofit/>
          </a:bodyPr>
          <a:lstStyle>
            <a:lvl1pPr algn="l">
              <a:defRPr sz="2800" b="0" u="none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/>
          </p:nvPr>
        </p:nvSpPr>
        <p:spPr>
          <a:xfrm>
            <a:off x="457200" y="1268413"/>
            <a:ext cx="3009600" cy="431800"/>
          </a:xfrm>
          <a:gradFill>
            <a:gsLst>
              <a:gs pos="0">
                <a:schemeClr val="accent3">
                  <a:lumMod val="90000"/>
                  <a:lumOff val="10000"/>
                </a:schemeClr>
              </a:gs>
              <a:gs pos="100000">
                <a:schemeClr val="accent3">
                  <a:lumMod val="70000"/>
                  <a:lumOff val="30000"/>
                </a:schemeClr>
              </a:gs>
            </a:gsLst>
            <a:lin ang="16200000" scaled="0"/>
          </a:gra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1680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5" y="456206"/>
            <a:ext cx="3008313" cy="77787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456207"/>
            <a:ext cx="5111750" cy="5853113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5" y="1234079"/>
            <a:ext cx="3008313" cy="5075241"/>
          </a:xfr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35000"/>
                <a:lumOff val="6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72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349000"/>
            <a:ext cx="72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4698000"/>
            <a:ext cx="7200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56" y="6332542"/>
            <a:ext cx="7084685" cy="36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3" r:id="rId11"/>
    <p:sldLayoutId id="2147483924" r:id="rId12"/>
    <p:sldLayoutId id="2147483920" r:id="rId13"/>
    <p:sldLayoutId id="2147483921" r:id="rId14"/>
    <p:sldLayoutId id="214748392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385228"/>
            <a:ext cx="2376264" cy="15841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770143" y="3717031"/>
            <a:ext cx="6948772" cy="19503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endParaRPr lang="pl-PL" sz="2800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</a:pPr>
            <a:r>
              <a:rPr lang="pl-PL" sz="2800" b="1" dirty="0" smtClean="0">
                <a:solidFill>
                  <a:schemeClr val="bg1"/>
                </a:solidFill>
              </a:rPr>
              <a:t>WSPÓLNE SZANSE I KORZYŚCI 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OSÓB z NIEPEŁNOSPRAWNOŚCIĄ </a:t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I ICH PRACODAWCÓW</a:t>
            </a:r>
          </a:p>
        </p:txBody>
      </p:sp>
      <p:sp>
        <p:nvSpPr>
          <p:cNvPr id="4" name="Prostokąt 3"/>
          <p:cNvSpPr/>
          <p:nvPr/>
        </p:nvSpPr>
        <p:spPr>
          <a:xfrm>
            <a:off x="827584" y="3222028"/>
            <a:ext cx="5183736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Białystok, 19.03.2014  </a:t>
            </a:r>
            <a:endParaRPr lang="pl-PL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/>
              <a:t>Opracowanie </a:t>
            </a:r>
            <a:r>
              <a:rPr lang="pl-PL" sz="2000" b="1" dirty="0" smtClean="0"/>
              <a:t>na </a:t>
            </a:r>
            <a:r>
              <a:rPr lang="pl-PL" sz="2000" b="1" dirty="0"/>
              <a:t>podstawie danych EHIS Polska 2009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434231"/>
              </p:ext>
            </p:extLst>
          </p:nvPr>
        </p:nvGraphicFramePr>
        <p:xfrm>
          <a:off x="755650" y="1700213"/>
          <a:ext cx="7632700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7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1008112"/>
          </a:xfrm>
        </p:spPr>
        <p:txBody>
          <a:bodyPr/>
          <a:lstStyle/>
          <a:p>
            <a:r>
              <a:rPr lang="pl-PL" sz="2000" b="1" dirty="0"/>
              <a:t>Zmiana podstawowych wskaźników dotyczących osób niepełnosprawnych prawnie w wieku produkcyjnym w Polsce na rynku pracy, 2009-2012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54752" cy="363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99592" y="5805264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Na podstawie </a:t>
            </a:r>
            <a:r>
              <a:rPr lang="pl-PL" sz="1600" b="1" dirty="0"/>
              <a:t>danych Badania Aktywności Ekonomicznej Ludności </a:t>
            </a:r>
            <a:r>
              <a:rPr lang="pl-PL" sz="1600" b="1" dirty="0" smtClean="0"/>
              <a:t>GUS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40425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704906" cy="504056"/>
          </a:xfrm>
        </p:spPr>
        <p:txBody>
          <a:bodyPr/>
          <a:lstStyle/>
          <a:p>
            <a:r>
              <a:rPr lang="pl-PL" sz="2400" b="1" dirty="0" smtClean="0"/>
              <a:t>Bariery w aktywności osób z niepełnosprawnością </a:t>
            </a:r>
            <a:endParaRPr lang="pl-PL" sz="24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6229884"/>
              </p:ext>
            </p:extLst>
          </p:nvPr>
        </p:nvGraphicFramePr>
        <p:xfrm>
          <a:off x="971600" y="1052736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ezerwoman.files.wordpress.com/2010/12/man-with-arms-open-to-heav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196" r="96980">
                        <a14:foregroundMark x1="6235" y1="37492" x2="6235" y2="37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43" y="5570537"/>
            <a:ext cx="68360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9570471"/>
              </p:ext>
            </p:extLst>
          </p:nvPr>
        </p:nvGraphicFramePr>
        <p:xfrm>
          <a:off x="971600" y="1556792"/>
          <a:ext cx="712879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3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 „Trzy korzyści”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pl-PL" b="1" dirty="0" smtClean="0"/>
              <a:t>Ograniczenie </a:t>
            </a:r>
            <a:r>
              <a:rPr lang="pl-PL" b="1" dirty="0"/>
              <a:t>kosztów firmy </a:t>
            </a:r>
            <a:r>
              <a:rPr lang="pl-PL" dirty="0"/>
              <a:t>ponoszonych w formie obowiązkowych składek na Państwowy Fundusz Rehabilitacji Osób Niepełnosprawnych oraz dofinansowań do wynagrodzeń i zwrotu dodatkowych kosztów, czyli wydatków dokonanych na adaptację pomieszczeń, zakup urządzeń i wyposażenie stanowiska pracy osoby niepełnosprawnej,</a:t>
            </a:r>
          </a:p>
          <a:p>
            <a:pPr>
              <a:buFont typeface="+mj-lt"/>
              <a:buAutoNum type="arabicPeriod"/>
            </a:pPr>
            <a:r>
              <a:rPr lang="pl-PL" dirty="0" smtClean="0"/>
              <a:t>Pozyskanie </a:t>
            </a:r>
            <a:r>
              <a:rPr lang="pl-PL" b="1" dirty="0" smtClean="0"/>
              <a:t>kompetentnych </a:t>
            </a:r>
            <a:r>
              <a:rPr lang="pl-PL" b="1" dirty="0"/>
              <a:t>pracowników </a:t>
            </a:r>
            <a:r>
              <a:rPr lang="pl-PL" dirty="0"/>
              <a:t>oraz </a:t>
            </a:r>
            <a:r>
              <a:rPr lang="pl-PL" b="1" dirty="0"/>
              <a:t>stworzenie dynamicznego zespołu </a:t>
            </a:r>
            <a:r>
              <a:rPr lang="pl-PL" dirty="0"/>
              <a:t>obejmującego osoby sprawne oraz niepełnosprawne, mającego wspólny cel i szanującego indywidualność każdego pracownika,</a:t>
            </a:r>
          </a:p>
          <a:p>
            <a:pPr>
              <a:buFont typeface="+mj-lt"/>
              <a:buAutoNum type="arabicPeriod"/>
            </a:pPr>
            <a:r>
              <a:rPr lang="pl-PL" dirty="0" smtClean="0"/>
              <a:t>Utrwalenie </a:t>
            </a:r>
            <a:r>
              <a:rPr lang="pl-PL" dirty="0"/>
              <a:t>wizerunku firmy jako </a:t>
            </a:r>
            <a:r>
              <a:rPr lang="pl-PL" b="1" dirty="0"/>
              <a:t>odpowiedzialnej społecznie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60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72808" cy="1296144"/>
          </a:xfrm>
        </p:spPr>
        <p:txBody>
          <a:bodyPr/>
          <a:lstStyle/>
          <a:p>
            <a:r>
              <a:rPr lang="pl-PL" sz="2800" dirty="0" smtClean="0">
                <a:latin typeface="+mn-lt"/>
                <a:cs typeface="Times New Roman" pitchFamily="18" charset="0"/>
              </a:rPr>
              <a:t/>
            </a:r>
            <a:br>
              <a:rPr lang="pl-PL" sz="2800" dirty="0" smtClean="0">
                <a:latin typeface="+mn-lt"/>
                <a:cs typeface="Times New Roman" pitchFamily="18" charset="0"/>
              </a:rPr>
            </a:br>
            <a:r>
              <a:rPr lang="pl-PL" sz="2800" b="1" dirty="0" smtClean="0">
                <a:latin typeface="+mn-lt"/>
                <a:cs typeface="Times New Roman" pitchFamily="18" charset="0"/>
              </a:rPr>
              <a:t>Jakie korzyści przynosi zatrudnianie osoby niepełnosprawnej?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/>
            </a:r>
            <a:br>
              <a:rPr lang="en-US" sz="2800" b="1" dirty="0" smtClean="0">
                <a:latin typeface="+mn-lt"/>
                <a:cs typeface="Times New Roman" pitchFamily="18" charset="0"/>
              </a:rPr>
            </a:b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564904"/>
            <a:ext cx="7056784" cy="35612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cs typeface="Times New Roman" pitchFamily="18" charset="0"/>
              </a:rPr>
              <a:t>Zwolnienie z wpłat na PFRON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itchFamily="18" charset="0"/>
              </a:rPr>
              <a:t>Miesięczne dofinansowanie do wynagrodzenia pracownika niepełnosprawnego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itchFamily="18" charset="0"/>
              </a:rPr>
              <a:t>Zwrot kosztów przystosowania stanowiska pracy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itchFamily="18" charset="0"/>
              </a:rPr>
              <a:t>Zwrot kosztów wyposażenia stanowiska pracy osoby niepełnosprawnej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itchFamily="18" charset="0"/>
              </a:rPr>
              <a:t>Zwrot kosztów szkolenia pracownika niepełnosprawnego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itchFamily="18" charset="0"/>
              </a:rPr>
              <a:t>Zwrot kosztów zatrudnienia pracownika pomagającego pracownikowi niepełnosprawnemu w pracy </a:t>
            </a:r>
          </a:p>
        </p:txBody>
      </p:sp>
    </p:spTree>
    <p:extLst>
      <p:ext uri="{BB962C8B-B14F-4D97-AF65-F5344CB8AC3E}">
        <p14:creationId xmlns:p14="http://schemas.microsoft.com/office/powerpoint/2010/main" val="34137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864096"/>
          </a:xfrm>
        </p:spPr>
        <p:txBody>
          <a:bodyPr/>
          <a:lstStyle/>
          <a:p>
            <a:r>
              <a:rPr lang="pl-PL" b="1" dirty="0" smtClean="0"/>
              <a:t>Dofinansowanie do wynagrodzenia </a:t>
            </a:r>
            <a:br>
              <a:rPr lang="pl-PL" b="1" dirty="0" smtClean="0"/>
            </a:br>
            <a:r>
              <a:rPr lang="pl-PL" b="1" dirty="0" smtClean="0"/>
              <a:t>od 1 </a:t>
            </a:r>
            <a:r>
              <a:rPr lang="pl-PL" b="1" dirty="0"/>
              <a:t>kwietnia 2014 r.</a:t>
            </a:r>
          </a:p>
        </p:txBody>
      </p:sp>
      <p:graphicFrame>
        <p:nvGraphicFramePr>
          <p:cNvPr id="5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10261"/>
              </p:ext>
            </p:extLst>
          </p:nvPr>
        </p:nvGraphicFramePr>
        <p:xfrm>
          <a:off x="827584" y="1412776"/>
          <a:ext cx="7632848" cy="41089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00200"/>
                <a:gridCol w="2088232"/>
                <a:gridCol w="1944216"/>
                <a:gridCol w="1800200"/>
              </a:tblGrid>
              <a:tr h="759794">
                <a:tc gridSpan="4"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Otwarty rynek</a:t>
                      </a:r>
                      <a:r>
                        <a:rPr lang="pl-PL" sz="2400" b="1" baseline="0" dirty="0"/>
                        <a:t> </a:t>
                      </a:r>
                      <a:r>
                        <a:rPr lang="pl-PL" sz="2400" b="1" dirty="0" smtClean="0"/>
                        <a:t>/ ZPCHR</a:t>
                      </a:r>
                      <a:endParaRPr lang="pl-PL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87650">
                <a:tc>
                  <a:txBody>
                    <a:bodyPr/>
                    <a:lstStyle/>
                    <a:p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znaczny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umiarkowany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lekki</a:t>
                      </a:r>
                      <a:endParaRPr lang="pl-PL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88698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ze schorzeniami</a:t>
                      </a:r>
                      <a:r>
                        <a:rPr lang="pl-PL" sz="2000" b="1" baseline="0" dirty="0" smtClean="0"/>
                        <a:t> </a:t>
                      </a:r>
                      <a:r>
                        <a:rPr lang="pl-PL" sz="2000" b="1" dirty="0" smtClean="0"/>
                        <a:t>specjalnymi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2400 zł</a:t>
                      </a:r>
                      <a:endParaRPr lang="pl-P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 1725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1050 zł</a:t>
                      </a:r>
                    </a:p>
                  </a:txBody>
                  <a:tcPr anchor="ctr"/>
                </a:tc>
              </a:tr>
              <a:tr h="972849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bez schorzeń</a:t>
                      </a:r>
                      <a:r>
                        <a:rPr lang="pl-PL" sz="2000" b="1" baseline="0" dirty="0" smtClean="0"/>
                        <a:t> </a:t>
                      </a:r>
                      <a:r>
                        <a:rPr lang="pl-PL" sz="2000" b="1" dirty="0" smtClean="0"/>
                        <a:t>specjalnych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 1800 zł</a:t>
                      </a:r>
                    </a:p>
                    <a:p>
                      <a:pPr algn="ctr"/>
                      <a:r>
                        <a:rPr lang="pl-PL" sz="2000" b="1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1125 zł</a:t>
                      </a:r>
                    </a:p>
                    <a:p>
                      <a:pPr algn="ctr"/>
                      <a:endParaRPr lang="pl-P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450 zł</a:t>
                      </a:r>
                    </a:p>
                    <a:p>
                      <a:pPr algn="ctr"/>
                      <a:endParaRPr lang="pl-PL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131840" y="5805264"/>
            <a:ext cx="424847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/>
              <a:t>do 75% kosztów płacy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0744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11422"/>
          </a:xfrm>
        </p:spPr>
        <p:txBody>
          <a:bodyPr/>
          <a:lstStyle/>
          <a:p>
            <a:pPr>
              <a:defRPr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Obawy pracodawców</a:t>
            </a:r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755650" y="1484784"/>
            <a:ext cx="7632700" cy="460804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3" y="1844824"/>
            <a:ext cx="7445375" cy="402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85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Niepełnosprawni w pracy?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Tylko 5,8 proc. osób z niepełnosprawnością ma problem w samodzielnym pokonaniu 500-metrowego odcinka drogi, </a:t>
            </a:r>
            <a:endParaRPr lang="pl-PL" sz="2400" dirty="0" smtClean="0"/>
          </a:p>
          <a:p>
            <a:r>
              <a:rPr lang="pl-PL" sz="2400" dirty="0" smtClean="0"/>
              <a:t>tylko </a:t>
            </a:r>
            <a:r>
              <a:rPr lang="pl-PL" sz="2400" dirty="0"/>
              <a:t>6 proc. osób nie przeczyta samodzielnie druku w gazecie </a:t>
            </a:r>
            <a:endParaRPr lang="pl-PL" sz="2400" dirty="0" smtClean="0"/>
          </a:p>
          <a:p>
            <a:r>
              <a:rPr lang="pl-PL" sz="2400" dirty="0" smtClean="0"/>
              <a:t>i </a:t>
            </a:r>
            <a:r>
              <a:rPr lang="pl-PL" sz="2400" dirty="0"/>
              <a:t>tylko 0,3 proc. z nich nie słyszy rozmowy z kilkoma osobami. </a:t>
            </a:r>
          </a:p>
        </p:txBody>
      </p:sp>
    </p:spTree>
    <p:extLst>
      <p:ext uri="{BB962C8B-B14F-4D97-AF65-F5344CB8AC3E}">
        <p14:creationId xmlns:p14="http://schemas.microsoft.com/office/powerpoint/2010/main" val="19202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ubach.pl/wp-content/uploads/2012/03/elastycz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27584" y="3717032"/>
            <a:ext cx="7056784" cy="18722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3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Elastyczne formy zatrudnienia</a:t>
            </a:r>
            <a:br>
              <a:rPr lang="pl-PL" sz="3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100" dirty="0" smtClean="0">
                <a:solidFill>
                  <a:schemeClr val="tx2"/>
                </a:solidFill>
              </a:rPr>
              <a:t> </a:t>
            </a:r>
            <a:br>
              <a:rPr lang="pl-PL" sz="3100" dirty="0" smtClean="0">
                <a:solidFill>
                  <a:schemeClr val="tx2"/>
                </a:solidFill>
              </a:rPr>
            </a:br>
            <a:r>
              <a:rPr lang="pl-PL" sz="2800" dirty="0" smtClean="0"/>
              <a:t>– </a:t>
            </a:r>
            <a:r>
              <a:rPr lang="pl-PL" sz="2800" dirty="0" err="1" smtClean="0"/>
              <a:t>SzANsa</a:t>
            </a:r>
            <a:r>
              <a:rPr lang="pl-PL" sz="2800" dirty="0" smtClean="0"/>
              <a:t> Dla osób                                                   z niepełnosprawnością?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5040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70992"/>
          </a:xfrm>
        </p:spPr>
        <p:txBody>
          <a:bodyPr/>
          <a:lstStyle/>
          <a:p>
            <a:pPr algn="ctr"/>
            <a:r>
              <a:rPr lang="pl-PL" b="1" dirty="0" smtClean="0"/>
              <a:t>Co robimy?</a:t>
            </a:r>
            <a:endParaRPr lang="pl-P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412776"/>
            <a:ext cx="5370592" cy="485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5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Etat = pewność?</a:t>
            </a:r>
            <a:endParaRPr lang="pl-PL" b="1" dirty="0"/>
          </a:p>
        </p:txBody>
      </p:sp>
      <p:pic>
        <p:nvPicPr>
          <p:cNvPr id="1026" name="Picture 2" descr="http://3.g.infor.pl/p/_wspolne/pliki/391000/391373-shutterstock-5459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Elastyczność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czas pracy</a:t>
            </a:r>
            <a:endParaRPr lang="pl-PL" b="1" dirty="0"/>
          </a:p>
          <a:p>
            <a:r>
              <a:rPr lang="pl-PL" b="1" dirty="0" smtClean="0"/>
              <a:t>miejsce pracy</a:t>
            </a:r>
            <a:endParaRPr lang="pl-PL" b="1" dirty="0"/>
          </a:p>
          <a:p>
            <a:r>
              <a:rPr lang="pl-PL" b="1" dirty="0" smtClean="0"/>
              <a:t>forma </a:t>
            </a:r>
            <a:r>
              <a:rPr lang="pl-PL" b="1" dirty="0"/>
              <a:t>prawna, na podstawie której wykonuje się </a:t>
            </a:r>
            <a:r>
              <a:rPr lang="pl-PL" b="1" dirty="0" smtClean="0"/>
              <a:t>pracę</a:t>
            </a:r>
            <a:endParaRPr lang="pl-PL" b="1" dirty="0"/>
          </a:p>
          <a:p>
            <a:r>
              <a:rPr lang="pl-PL" b="1" dirty="0" smtClean="0"/>
              <a:t>wynagrodzenie</a:t>
            </a:r>
            <a:endParaRPr lang="pl-PL" b="1" dirty="0"/>
          </a:p>
          <a:p>
            <a:r>
              <a:rPr lang="pl-PL" b="1" dirty="0" smtClean="0"/>
              <a:t>organizacja pracy</a:t>
            </a:r>
            <a:endParaRPr lang="pl-PL" b="1" dirty="0"/>
          </a:p>
          <a:p>
            <a:r>
              <a:rPr lang="pl-PL" b="1" dirty="0" smtClean="0"/>
              <a:t>narzędzia pracy</a:t>
            </a:r>
            <a:endParaRPr lang="pl-PL" dirty="0"/>
          </a:p>
        </p:txBody>
      </p:sp>
      <p:pic>
        <p:nvPicPr>
          <p:cNvPr id="5122" name="Picture 2" descr="http://hrstandard.pl/wp-content/uploads/2009/07/FlexiWork1-29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/>
              <a:t>Elastyczne zatrudnienie pracownicze </a:t>
            </a:r>
            <a:endParaRPr lang="pl-PL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638899"/>
              </p:ext>
            </p:extLst>
          </p:nvPr>
        </p:nvGraphicFramePr>
        <p:xfrm>
          <a:off x="755576" y="1124744"/>
          <a:ext cx="75609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6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Zmiany w 2013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możliwość wydłużenia okresu rozliczeniowego czasu pracy do maksymalnie 12 </a:t>
            </a:r>
            <a:r>
              <a:rPr lang="pl-PL" dirty="0" smtClean="0"/>
              <a:t>miesięcy</a:t>
            </a:r>
          </a:p>
          <a:p>
            <a:r>
              <a:rPr lang="pl-PL" dirty="0" smtClean="0"/>
              <a:t>możliwość </a:t>
            </a:r>
            <a:r>
              <a:rPr lang="pl-PL" dirty="0"/>
              <a:t>wprowadzenia ruchomego czasu </a:t>
            </a:r>
            <a:r>
              <a:rPr lang="pl-PL" dirty="0" smtClean="0"/>
              <a:t>pracy</a:t>
            </a:r>
            <a:endParaRPr lang="pl-PL" dirty="0"/>
          </a:p>
        </p:txBody>
      </p:sp>
      <p:pic>
        <p:nvPicPr>
          <p:cNvPr id="10242" name="Picture 2" descr="http://1.g.infor.pl/p/_wspolne/pliki/407000/407816-shutterstock-21779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60" y="3212976"/>
            <a:ext cx="47625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Czas pracy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650" y="1700213"/>
            <a:ext cx="4824462" cy="2160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Czas pracy </a:t>
            </a:r>
            <a:r>
              <a:rPr lang="pl-PL" dirty="0"/>
              <a:t>osoby niepełnosprawnej nie może przekraczać </a:t>
            </a:r>
            <a:r>
              <a:rPr lang="pl-PL" b="1" dirty="0"/>
              <a:t>8 godzin na dobę </a:t>
            </a:r>
            <a:r>
              <a:rPr lang="pl-PL" dirty="0"/>
              <a:t>i </a:t>
            </a:r>
            <a:r>
              <a:rPr lang="pl-PL" b="1" dirty="0"/>
              <a:t>40 godzin tygodniowo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932040" y="4005064"/>
            <a:ext cx="3600400" cy="22467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l-PL" sz="2800" b="1" strike="sngStrike" dirty="0" smtClean="0">
              <a:solidFill>
                <a:schemeClr val="tx1"/>
              </a:solidFill>
            </a:endParaRPr>
          </a:p>
          <a:p>
            <a:r>
              <a:rPr lang="pl-PL" sz="2800" b="1" strike="sngStrike" dirty="0" smtClean="0">
                <a:solidFill>
                  <a:schemeClr val="tx1"/>
                </a:solidFill>
              </a:rPr>
              <a:t>godziny nadliczbowe</a:t>
            </a:r>
          </a:p>
          <a:p>
            <a:endParaRPr lang="pl-PL" sz="2800" b="1" strike="sngStrike" dirty="0" smtClean="0">
              <a:solidFill>
                <a:schemeClr val="tx1"/>
              </a:solidFill>
            </a:endParaRPr>
          </a:p>
          <a:p>
            <a:r>
              <a:rPr lang="pl-PL" sz="2800" b="1" strike="sngStrike" dirty="0" smtClean="0">
                <a:solidFill>
                  <a:schemeClr val="tx1"/>
                </a:solidFill>
              </a:rPr>
              <a:t>pora nocna</a:t>
            </a:r>
          </a:p>
          <a:p>
            <a:endParaRPr lang="pl-PL" sz="2800" b="1"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bsolwenci.sieniu.czest.pl/photo/art/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2" y="2348880"/>
            <a:ext cx="57721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Czas pracy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1412776"/>
            <a:ext cx="4824462" cy="42490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Czas </a:t>
            </a:r>
            <a:r>
              <a:rPr lang="pl-PL" dirty="0"/>
              <a:t>pracy osoby niepełnosprawnej zaliczonej do znacznego lub umiarkowanego stopnia niepełnosprawności </a:t>
            </a:r>
            <a:r>
              <a:rPr lang="pl-PL" b="1" dirty="0"/>
              <a:t>nie może przekraczać 7 godzin na dobę i 35 godzin tygodniowo</a:t>
            </a:r>
            <a:r>
              <a:rPr lang="pl-PL" dirty="0"/>
              <a:t>, jeżeli lekarz przeprowadzający badania profilaktyczne pracowników lub w razie jego braku lekarz sprawujący opiekę nad osobą niepełnosprawną wyda w odniesieniu do tej osoby zaświadczenie o celowości stosowania skróconej normy czasu pracy.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87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50" y="476672"/>
            <a:ext cx="7200900" cy="720080"/>
          </a:xfrm>
        </p:spPr>
        <p:txBody>
          <a:bodyPr/>
          <a:lstStyle/>
          <a:p>
            <a:r>
              <a:rPr lang="pl-PL" sz="2400" b="1" dirty="0"/>
              <a:t>Wyrok TK z dnia 13.06.2013 r., sygn. akt K 17/11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3518"/>
            <a:ext cx="6912768" cy="4392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Od </a:t>
            </a:r>
            <a:r>
              <a:rPr lang="pl-PL" b="1" dirty="0" smtClean="0">
                <a:solidFill>
                  <a:schemeClr val="accent2"/>
                </a:solidFill>
              </a:rPr>
              <a:t>10 lipca </a:t>
            </a:r>
            <a:r>
              <a:rPr lang="pl-PL" b="1" dirty="0">
                <a:solidFill>
                  <a:schemeClr val="accent2"/>
                </a:solidFill>
              </a:rPr>
              <a:t>2014 r. </a:t>
            </a:r>
            <a:r>
              <a:rPr lang="pl-PL" dirty="0"/>
              <a:t>osoby zaliczone do </a:t>
            </a:r>
            <a:r>
              <a:rPr lang="pl-PL" b="1" dirty="0"/>
              <a:t>znacznego lub </a:t>
            </a:r>
            <a:r>
              <a:rPr lang="pl-PL" b="1" dirty="0" smtClean="0"/>
              <a:t>umiarkowanego</a:t>
            </a:r>
            <a:r>
              <a:rPr lang="pl-PL" dirty="0" smtClean="0"/>
              <a:t> stopnia niepełnosprawności nie będą </a:t>
            </a:r>
            <a:r>
              <a:rPr lang="pl-PL" dirty="0"/>
              <a:t>musiały </a:t>
            </a:r>
            <a:r>
              <a:rPr lang="pl-PL" dirty="0" smtClean="0"/>
              <a:t>uzyskać zaświadczenia </a:t>
            </a:r>
            <a:r>
              <a:rPr lang="pl-PL" dirty="0"/>
              <a:t>o </a:t>
            </a:r>
            <a:r>
              <a:rPr lang="pl-PL" dirty="0" smtClean="0"/>
              <a:t>celowości stosowania skróconej </a:t>
            </a:r>
            <a:r>
              <a:rPr lang="pl-PL" dirty="0"/>
              <a:t>normy czasu </a:t>
            </a:r>
            <a:r>
              <a:rPr lang="pl-PL" dirty="0" smtClean="0"/>
              <a:t>pracy.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dirty="0" smtClean="0">
                <a:solidFill>
                  <a:srgbClr val="990000"/>
                </a:solidFill>
              </a:rPr>
              <a:t>Osoby te </a:t>
            </a:r>
            <a:r>
              <a:rPr lang="pl-PL" b="1" dirty="0">
                <a:solidFill>
                  <a:srgbClr val="990000"/>
                </a:solidFill>
              </a:rPr>
              <a:t>będą </a:t>
            </a:r>
            <a:r>
              <a:rPr lang="pl-PL" b="1" dirty="0" smtClean="0">
                <a:solidFill>
                  <a:srgbClr val="990000"/>
                </a:solidFill>
              </a:rPr>
              <a:t>pracować maksymalnie </a:t>
            </a:r>
            <a:r>
              <a:rPr lang="pl-PL" b="1" dirty="0">
                <a:solidFill>
                  <a:srgbClr val="990000"/>
                </a:solidFill>
              </a:rPr>
              <a:t>7 godzin na dobę i 35 godzin tygodniowo.</a:t>
            </a:r>
          </a:p>
        </p:txBody>
      </p:sp>
      <p:pic>
        <p:nvPicPr>
          <p:cNvPr id="2050" name="Picture 2" descr="http://www.bibliotekakp.pl/TK__Ograniczenie_w_przyznawaniu_renty_socjalnej_nie_narusza_Konstytucji_RP,414,800,600,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27736"/>
            <a:ext cx="1885392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Wyjątki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Przepisów nie </a:t>
            </a:r>
            <a:r>
              <a:rPr lang="pl-PL" dirty="0"/>
              <a:t>stosuje </a:t>
            </a:r>
            <a:r>
              <a:rPr lang="pl-PL" dirty="0" smtClean="0"/>
              <a:t>się: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do </a:t>
            </a:r>
            <a:r>
              <a:rPr lang="pl-PL" dirty="0"/>
              <a:t>osób zatrudnionych przy pilnowaniu oraz </a:t>
            </a:r>
          </a:p>
          <a:p>
            <a:endParaRPr lang="pl-PL" dirty="0"/>
          </a:p>
          <a:p>
            <a:r>
              <a:rPr lang="pl-PL" dirty="0" smtClean="0"/>
              <a:t>gdy</a:t>
            </a:r>
            <a:r>
              <a:rPr lang="pl-PL" dirty="0"/>
              <a:t>, na wniosek osoby zatrudnionej, lekarz przeprowadzający badania profilaktyczne lub w razie jego braku lekarz sprawujący opiekę nad niepełnosprawnym wyrazi na to zgodę. </a:t>
            </a:r>
          </a:p>
        </p:txBody>
      </p:sp>
    </p:spTree>
    <p:extLst>
      <p:ext uri="{BB962C8B-B14F-4D97-AF65-F5344CB8AC3E}">
        <p14:creationId xmlns:p14="http://schemas.microsoft.com/office/powerpoint/2010/main" val="27245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/>
              <a:t>Zatrudnienie niepracownicze</a:t>
            </a:r>
            <a:endParaRPr lang="pl-PL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031984"/>
              </p:ext>
            </p:extLst>
          </p:nvPr>
        </p:nvGraphicFramePr>
        <p:xfrm>
          <a:off x="1043492" y="1700808"/>
          <a:ext cx="74889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0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900" cy="1152128"/>
          </a:xfrm>
        </p:spPr>
        <p:txBody>
          <a:bodyPr/>
          <a:lstStyle/>
          <a:p>
            <a:r>
              <a:rPr lang="pl-PL" b="1" dirty="0"/>
              <a:t>Przy wyborze właściwej </a:t>
            </a:r>
            <a:r>
              <a:rPr lang="pl-PL" b="1" dirty="0" smtClean="0"/>
              <a:t>formy zatrudnienia </a:t>
            </a:r>
            <a:r>
              <a:rPr lang="pl-PL" b="1" dirty="0"/>
              <a:t>warto </a:t>
            </a:r>
            <a:r>
              <a:rPr lang="pl-PL" b="1" dirty="0" smtClean="0"/>
              <a:t>wziąć pod </a:t>
            </a:r>
            <a:r>
              <a:rPr lang="pl-PL" b="1" dirty="0"/>
              <a:t>uwagę</a:t>
            </a:r>
            <a:r>
              <a:rPr lang="pl-PL" b="1" dirty="0" smtClean="0"/>
              <a:t>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650" y="1988839"/>
            <a:ext cx="7632700" cy="4103985"/>
          </a:xfrm>
        </p:spPr>
        <p:txBody>
          <a:bodyPr>
            <a:normAutofit/>
          </a:bodyPr>
          <a:lstStyle/>
          <a:p>
            <a:r>
              <a:rPr lang="pl-PL" dirty="0" smtClean="0"/>
              <a:t>wiedzę </a:t>
            </a:r>
            <a:r>
              <a:rPr lang="pl-PL" dirty="0"/>
              <a:t>o </a:t>
            </a:r>
            <a:r>
              <a:rPr lang="pl-PL" dirty="0" smtClean="0"/>
              <a:t>sobie / pracowniku, </a:t>
            </a:r>
            <a:r>
              <a:rPr lang="pl-PL" dirty="0"/>
              <a:t>posiadanych cechach i </a:t>
            </a:r>
            <a:r>
              <a:rPr lang="pl-PL" dirty="0" smtClean="0"/>
              <a:t>umiejętnościach</a:t>
            </a:r>
            <a:endParaRPr lang="pl-PL" dirty="0"/>
          </a:p>
          <a:p>
            <a:r>
              <a:rPr lang="pl-PL" dirty="0" smtClean="0"/>
              <a:t>preferencje </a:t>
            </a:r>
            <a:r>
              <a:rPr lang="pl-PL" dirty="0"/>
              <a:t>co do współpracy z innymi przy realizacji </a:t>
            </a:r>
            <a:r>
              <a:rPr lang="pl-PL" dirty="0" smtClean="0"/>
              <a:t>zadań</a:t>
            </a:r>
            <a:endParaRPr lang="pl-PL" dirty="0"/>
          </a:p>
          <a:p>
            <a:r>
              <a:rPr lang="pl-PL" dirty="0" smtClean="0"/>
              <a:t>specyfikę </a:t>
            </a:r>
            <a:r>
              <a:rPr lang="pl-PL" dirty="0"/>
              <a:t>formy zatrudnienia, jej wady i zalety,</a:t>
            </a:r>
          </a:p>
          <a:p>
            <a:r>
              <a:rPr lang="pl-PL" dirty="0" smtClean="0"/>
              <a:t>sytuację zawodową</a:t>
            </a:r>
            <a:endParaRPr lang="pl-PL" dirty="0"/>
          </a:p>
          <a:p>
            <a:r>
              <a:rPr lang="pl-PL" dirty="0" smtClean="0"/>
              <a:t>korzyści</a:t>
            </a:r>
            <a:r>
              <a:rPr lang="pl-PL" dirty="0"/>
              <a:t>, jakie mogą wyniknąć </a:t>
            </a:r>
            <a:r>
              <a:rPr lang="pl-PL" dirty="0" smtClean="0"/>
              <a:t>z </a:t>
            </a:r>
            <a:r>
              <a:rPr lang="pl-PL" dirty="0"/>
              <a:t>wyboru określonej formy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3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Agencja zatrudnienia Aktywizacji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 2004 </a:t>
            </a:r>
            <a:r>
              <a:rPr lang="pl-PL" dirty="0"/>
              <a:t>r. Fundacja została wpisana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do </a:t>
            </a:r>
            <a:r>
              <a:rPr lang="pl-PL" sz="2400" dirty="0"/>
              <a:t>rejestru agencji zatrudnienia jako </a:t>
            </a:r>
            <a:r>
              <a:rPr lang="pl-PL" sz="2400" b="1" dirty="0">
                <a:solidFill>
                  <a:schemeClr val="accent1"/>
                </a:solidFill>
              </a:rPr>
              <a:t>agencja pośrednictwa pracy</a:t>
            </a:r>
            <a:r>
              <a:rPr lang="pl-PL" sz="2400" dirty="0"/>
              <a:t> w zakresie pośrednictwa pracy na terenie RP (certyfikat, nr rejestru 947/1a</a:t>
            </a:r>
            <a:r>
              <a:rPr lang="pl-PL" sz="2400" dirty="0" smtClean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/>
              <a:t>do </a:t>
            </a:r>
            <a:r>
              <a:rPr lang="pl-PL" sz="2400" dirty="0"/>
              <a:t>rejestru agencji zatrudnienia jako </a:t>
            </a:r>
            <a:r>
              <a:rPr lang="pl-PL" sz="2400" b="1" dirty="0">
                <a:solidFill>
                  <a:schemeClr val="accent1"/>
                </a:solidFill>
              </a:rPr>
              <a:t>agencja doradztwa personalnego</a:t>
            </a:r>
            <a:r>
              <a:rPr lang="pl-PL" sz="2400" dirty="0"/>
              <a:t> (certyfikat, nr rejestru 947/2</a:t>
            </a:r>
            <a:r>
              <a:rPr lang="pl-PL" sz="2400" dirty="0" smtClean="0"/>
              <a:t>).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078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06" y="5301208"/>
            <a:ext cx="5544616" cy="116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448271" cy="1632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ymbol zastępczy tekstu 2"/>
          <p:cNvSpPr txBox="1">
            <a:spLocks/>
          </p:cNvSpPr>
          <p:nvPr/>
        </p:nvSpPr>
        <p:spPr>
          <a:xfrm>
            <a:off x="251520" y="2420888"/>
            <a:ext cx="8712969" cy="28803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r>
              <a:rPr lang="pl-PL" b="1" dirty="0" smtClean="0">
                <a:solidFill>
                  <a:srgbClr val="C00000"/>
                </a:solidFill>
              </a:rPr>
              <a:t>www.aktywizacja.org.pl/bialystok</a:t>
            </a:r>
            <a:endParaRPr lang="pl-PL" b="1" dirty="0">
              <a:solidFill>
                <a:srgbClr val="C00000"/>
              </a:solidFill>
            </a:endParaRPr>
          </a:p>
          <a:p>
            <a:pPr marL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pl-PL" b="1" dirty="0" smtClean="0">
              <a:solidFill>
                <a:schemeClr val="tx2"/>
              </a:solidFill>
            </a:endParaRPr>
          </a:p>
          <a:p>
            <a:pPr marL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</a:rPr>
              <a:t>https</a:t>
            </a:r>
            <a:r>
              <a:rPr lang="pl-PL" sz="2400" b="1" dirty="0">
                <a:solidFill>
                  <a:schemeClr val="tx2"/>
                </a:solidFill>
              </a:rPr>
              <a:t>://www.facebook.com/CentrumAktywizacjiBialystok</a:t>
            </a:r>
          </a:p>
          <a:p>
            <a:pPr marL="274320" lvl="0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pl-PL" dirty="0" smtClean="0"/>
          </a:p>
          <a:p>
            <a:pPr marL="274320" lvl="0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r>
              <a:rPr lang="pl-PL" dirty="0" smtClean="0"/>
              <a:t>tel</a:t>
            </a:r>
            <a:r>
              <a:rPr lang="pl-PL" dirty="0"/>
              <a:t>. </a:t>
            </a:r>
            <a:r>
              <a:rPr lang="pl-PL" b="1" dirty="0"/>
              <a:t>509 662 672 </a:t>
            </a:r>
          </a:p>
          <a:p>
            <a:pPr marL="274320" lvl="0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endParaRPr lang="pl-PL" dirty="0"/>
          </a:p>
          <a:p>
            <a:pPr marL="274320" lvl="0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  <a:defRPr/>
            </a:pPr>
            <a:r>
              <a:rPr lang="pl-PL" dirty="0" smtClean="0"/>
              <a:t> </a:t>
            </a:r>
            <a:endParaRPr lang="pl-PL" dirty="0"/>
          </a:p>
          <a:p>
            <a:pPr marL="0" indent="0" algn="ctr" fontAlgn="auto">
              <a:spcAft>
                <a:spcPts val="0"/>
              </a:spcAft>
              <a:buNone/>
            </a:pPr>
            <a:endParaRPr lang="pl-PL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8934"/>
            <a:ext cx="2057028" cy="16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9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Agencja </a:t>
            </a:r>
            <a:r>
              <a:rPr lang="pl-PL" b="1" dirty="0" smtClean="0"/>
              <a:t>Pośrednictwa Pracy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określanie </a:t>
            </a:r>
            <a:r>
              <a:rPr lang="pl-PL" dirty="0"/>
              <a:t>kompetencji niezbędnych do wykonywania pracy na danym stanowisku i opracowania profilu kandydata,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przygotowanie </a:t>
            </a:r>
            <a:r>
              <a:rPr lang="pl-PL" dirty="0"/>
              <a:t>ogłoszenia rekrutacyjnego,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udostępnianie </a:t>
            </a:r>
            <a:r>
              <a:rPr lang="pl-PL" dirty="0"/>
              <a:t>ogłoszenia w serwisie </a:t>
            </a:r>
            <a:r>
              <a:rPr lang="pl-PL" dirty="0" smtClean="0"/>
              <a:t>internetowym, na </a:t>
            </a:r>
            <a:r>
              <a:rPr lang="pl-PL" dirty="0"/>
              <a:t>tablicach w siedzibach Agencji Pośrednictwa Pracy Osób Niepełnosprawnych oraz </a:t>
            </a:r>
            <a:r>
              <a:rPr lang="pl-PL" dirty="0" smtClean="0"/>
              <a:t>w formie mailingu </a:t>
            </a:r>
            <a:r>
              <a:rPr lang="pl-PL" dirty="0"/>
              <a:t>wśród poszukujących pracy osób </a:t>
            </a:r>
            <a:r>
              <a:rPr lang="pl-PL" dirty="0" smtClean="0"/>
              <a:t>niepełnosprawnych zarejestrowanych </a:t>
            </a:r>
            <a:r>
              <a:rPr lang="pl-PL" dirty="0"/>
              <a:t>w bazie Fundacji,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weryfikacja </a:t>
            </a:r>
            <a:r>
              <a:rPr lang="pl-PL" dirty="0"/>
              <a:t>nadesłanych CV i dokumentów aplikacyjnych pod kątem formalnym </a:t>
            </a:r>
            <a:r>
              <a:rPr lang="pl-PL" dirty="0" smtClean="0"/>
              <a:t>i </a:t>
            </a:r>
            <a:r>
              <a:rPr lang="pl-PL" dirty="0"/>
              <a:t>przekazanie ich pracodawcy,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konsultacje </a:t>
            </a:r>
            <a:r>
              <a:rPr lang="pl-PL" dirty="0"/>
              <a:t>dotyczące bieżących problemów.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1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Agencja Doradztwa Personalnego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korzyści </a:t>
            </a:r>
            <a:r>
              <a:rPr lang="pl-PL" dirty="0"/>
              <a:t>finansowych i pozafinansowych z zatrudniania osób z niepełnosprawnością,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możliwości </a:t>
            </a:r>
            <a:r>
              <a:rPr lang="pl-PL" dirty="0"/>
              <a:t>uzyskania dofinansowania do </a:t>
            </a:r>
            <a:r>
              <a:rPr lang="pl-PL" dirty="0" smtClean="0"/>
              <a:t>wynagrodzeń pracowników </a:t>
            </a:r>
            <a:r>
              <a:rPr lang="pl-PL" dirty="0"/>
              <a:t>z niepełnosprawnością oraz refundacji szkoleń,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prawnych </a:t>
            </a:r>
            <a:r>
              <a:rPr lang="pl-PL" dirty="0"/>
              <a:t>aspektów zatrudniania niepełnosprawnych pracowników (szczególnie w aspekcie nawiązywania stosunku pracy oraz wymagań i uprawnień pracodawców oraz niepełnosprawnych pracowników),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rodzajów niepełnosprawności</a:t>
            </a:r>
            <a:r>
              <a:rPr lang="pl-PL" dirty="0"/>
              <a:t>, </a:t>
            </a:r>
            <a:r>
              <a:rPr lang="pl-PL" dirty="0" smtClean="0"/>
              <a:t>typów orzeczeń                                      o niepełnosprawności,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 smtClean="0"/>
              <a:t>możliwości </a:t>
            </a:r>
            <a:r>
              <a:rPr lang="pl-PL" dirty="0"/>
              <a:t>uzyskania finansowego wsparcia ze środków publicznych (staże, dotacje, w tym na utworzenie lub doposażenia stanowiska pracy, subsydiowane zatrudnienie</a:t>
            </a:r>
            <a:r>
              <a:rPr lang="pl-PL" dirty="0" smtClean="0"/>
              <a:t>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77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Fundacja w liczbach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650" y="1700213"/>
            <a:ext cx="8064822" cy="439261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Niepełnosprawni objęci wsparciem – </a:t>
            </a:r>
            <a:r>
              <a:rPr lang="pl-PL" b="1" dirty="0" smtClean="0">
                <a:solidFill>
                  <a:schemeClr val="accent2"/>
                </a:solidFill>
              </a:rPr>
              <a:t>8155</a:t>
            </a:r>
            <a:r>
              <a:rPr lang="pl-PL" dirty="0" smtClean="0"/>
              <a:t> osób</a:t>
            </a:r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Współpracujący pracodawcy – </a:t>
            </a:r>
            <a:r>
              <a:rPr lang="pl-PL" b="1" dirty="0" smtClean="0">
                <a:solidFill>
                  <a:schemeClr val="accent2"/>
                </a:solidFill>
              </a:rPr>
              <a:t>850</a:t>
            </a:r>
            <a:r>
              <a:rPr lang="pl-PL" dirty="0" smtClean="0"/>
              <a:t> firm/instytucji</a:t>
            </a:r>
          </a:p>
          <a:p>
            <a:pPr marL="457200" indent="-457200">
              <a:buFont typeface="Arial" pitchFamily="34" charset="0"/>
              <a:buChar char="•"/>
            </a:pPr>
            <a:endParaRPr lang="pl-PL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l-PL" dirty="0" smtClean="0"/>
              <a:t>Kadra specjalistyczna – </a:t>
            </a:r>
            <a:r>
              <a:rPr lang="pl-PL" b="1" dirty="0">
                <a:solidFill>
                  <a:schemeClr val="accent2"/>
                </a:solidFill>
              </a:rPr>
              <a:t>150 </a:t>
            </a:r>
            <a:r>
              <a:rPr lang="pl-PL" dirty="0" smtClean="0"/>
              <a:t>osób pracujących w Fundacji</a:t>
            </a:r>
            <a:endParaRPr lang="pl-PL" dirty="0"/>
          </a:p>
          <a:p>
            <a:pPr lvl="1"/>
            <a:r>
              <a:rPr lang="pl-PL" dirty="0" smtClean="0"/>
              <a:t>w tym </a:t>
            </a:r>
            <a:r>
              <a:rPr lang="pl-PL" b="1" dirty="0" smtClean="0">
                <a:solidFill>
                  <a:schemeClr val="accent1"/>
                </a:solidFill>
              </a:rPr>
              <a:t>ok. 30 % </a:t>
            </a:r>
            <a:r>
              <a:rPr lang="pl-PL" dirty="0" smtClean="0"/>
              <a:t>osób niepełnosprawnych 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endParaRPr lang="pl-PL" b="1" dirty="0" smtClean="0">
              <a:solidFill>
                <a:schemeClr val="accent3"/>
              </a:solidFill>
            </a:endParaRPr>
          </a:p>
          <a:p>
            <a:pPr marL="914400" lvl="2" indent="0">
              <a:buNone/>
            </a:pPr>
            <a:endParaRPr lang="pl-PL" b="1" dirty="0" smtClean="0"/>
          </a:p>
          <a:p>
            <a:pPr marL="914400" lvl="2" indent="0" algn="r">
              <a:buNone/>
            </a:pPr>
            <a:r>
              <a:rPr lang="pl-PL" sz="1600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9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Niepełnosprawność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Niepełnosprawność biologiczna</a:t>
            </a:r>
          </a:p>
          <a:p>
            <a:endParaRPr lang="pl-PL" dirty="0" smtClean="0"/>
          </a:p>
          <a:p>
            <a:r>
              <a:rPr lang="pl-PL" dirty="0" smtClean="0"/>
              <a:t>Niepełnosprawność prawna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4288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Rodzaje niepełnosprawności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 descr="http://www.portalniepelnosprawnych.pozytek.info/eporadnik/1/img/rodzaj_niepelnosprawnosci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8"/>
          <a:stretch/>
        </p:blipFill>
        <p:spPr bwMode="auto">
          <a:xfrm>
            <a:off x="1770431" y="1731641"/>
            <a:ext cx="5616624" cy="43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na\Desktop\Orzeczenie_o_stopniu_niepelnosprawnos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16635" cy="52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79512" y="17269"/>
            <a:ext cx="4752528" cy="662473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b="1" dirty="0" smtClean="0"/>
              <a:t>01-U – upośledzenie umysłowe; </a:t>
            </a:r>
          </a:p>
          <a:p>
            <a:pPr fontAlgn="auto">
              <a:spcAft>
                <a:spcPts val="0"/>
              </a:spcAft>
            </a:pPr>
            <a:r>
              <a:rPr lang="pl-PL" b="1" dirty="0" smtClean="0"/>
              <a:t>02-P – choroby psychiczne; </a:t>
            </a:r>
          </a:p>
          <a:p>
            <a:pPr fontAlgn="auto">
              <a:spcAft>
                <a:spcPts val="0"/>
              </a:spcAft>
            </a:pPr>
            <a:r>
              <a:rPr lang="pl-PL" dirty="0" smtClean="0"/>
              <a:t>03-L – zaburzenia głosu, mowy i choroby słuchu; </a:t>
            </a:r>
          </a:p>
          <a:p>
            <a:pPr fontAlgn="auto">
              <a:spcAft>
                <a:spcPts val="0"/>
              </a:spcAft>
            </a:pPr>
            <a:r>
              <a:rPr lang="pl-PL" b="1" dirty="0" smtClean="0">
                <a:solidFill>
                  <a:schemeClr val="tx2"/>
                </a:solidFill>
              </a:rPr>
              <a:t>04-O – choroby narządu wzroku</a:t>
            </a:r>
            <a:r>
              <a:rPr lang="pl-PL" b="1" dirty="0" smtClean="0"/>
              <a:t>; </a:t>
            </a:r>
          </a:p>
          <a:p>
            <a:pPr fontAlgn="auto">
              <a:spcAft>
                <a:spcPts val="0"/>
              </a:spcAft>
            </a:pPr>
            <a:r>
              <a:rPr lang="pl-PL" dirty="0" smtClean="0"/>
              <a:t>05-R – upośledzenie narządu ruchu; </a:t>
            </a:r>
          </a:p>
          <a:p>
            <a:pPr fontAlgn="auto">
              <a:spcAft>
                <a:spcPts val="0"/>
              </a:spcAft>
            </a:pPr>
            <a:r>
              <a:rPr lang="pl-PL" b="1" dirty="0" smtClean="0"/>
              <a:t>06-E – epilepsja; </a:t>
            </a:r>
          </a:p>
          <a:p>
            <a:pPr fontAlgn="auto">
              <a:spcAft>
                <a:spcPts val="0"/>
              </a:spcAft>
            </a:pPr>
            <a:r>
              <a:rPr lang="pl-PL" dirty="0" smtClean="0"/>
              <a:t>07-S – choroby układu oddechowego i krążenia; </a:t>
            </a:r>
          </a:p>
          <a:p>
            <a:pPr fontAlgn="auto">
              <a:spcAft>
                <a:spcPts val="0"/>
              </a:spcAft>
            </a:pPr>
            <a:r>
              <a:rPr lang="pl-PL" dirty="0" smtClean="0"/>
              <a:t>08-T – choroby układu pokarmowego; </a:t>
            </a:r>
          </a:p>
          <a:p>
            <a:pPr fontAlgn="auto">
              <a:spcAft>
                <a:spcPts val="0"/>
              </a:spcAft>
            </a:pPr>
            <a:r>
              <a:rPr lang="pl-PL" dirty="0" smtClean="0"/>
              <a:t>09-M – choroby układu moczowo-płciowego; </a:t>
            </a:r>
          </a:p>
          <a:p>
            <a:pPr fontAlgn="auto">
              <a:spcAft>
                <a:spcPts val="0"/>
              </a:spcAft>
            </a:pPr>
            <a:r>
              <a:rPr lang="pl-PL" dirty="0" smtClean="0"/>
              <a:t>10-N – choroby neurologiczne; </a:t>
            </a:r>
          </a:p>
          <a:p>
            <a:pPr fontAlgn="auto">
              <a:spcAft>
                <a:spcPts val="0"/>
              </a:spcAft>
            </a:pPr>
            <a:r>
              <a:rPr lang="pl-PL" dirty="0" smtClean="0"/>
              <a:t>11-I – inne, w tym schorzenia: endokrynologiczne, metaboliczne, zaburzenia enzymatyczne, choroby zakaźne i odzwierzęce, zeszpecenia, choroby układu krwiotwórczego; </a:t>
            </a:r>
          </a:p>
          <a:p>
            <a:pPr fontAlgn="auto">
              <a:spcAft>
                <a:spcPts val="0"/>
              </a:spcAft>
            </a:pPr>
            <a:r>
              <a:rPr lang="pl-PL" b="1" dirty="0" smtClean="0"/>
              <a:t>12-C - całościowe zaburzenia rozwojowe;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87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alystok_prezentacja">
  <a:themeElements>
    <a:clrScheme name="FPMiINR1">
      <a:dk1>
        <a:sysClr val="windowText" lastClr="000000"/>
      </a:dk1>
      <a:lt1>
        <a:srgbClr val="FFFFFF"/>
      </a:lt1>
      <a:dk2>
        <a:srgbClr val="5F5F5F"/>
      </a:dk2>
      <a:lt2>
        <a:srgbClr val="FFFFFF"/>
      </a:lt2>
      <a:accent1>
        <a:srgbClr val="990000"/>
      </a:accent1>
      <a:accent2>
        <a:srgbClr val="FF530D"/>
      </a:accent2>
      <a:accent3>
        <a:srgbClr val="38384C"/>
      </a:accent3>
      <a:accent4>
        <a:srgbClr val="C4C4C4"/>
      </a:accent4>
      <a:accent5>
        <a:srgbClr val="5F5F5F"/>
      </a:accent5>
      <a:accent6>
        <a:srgbClr val="FFFFFF"/>
      </a:accent6>
      <a:hlink>
        <a:srgbClr val="FF530D"/>
      </a:hlink>
      <a:folHlink>
        <a:srgbClr val="C0C7BC"/>
      </a:folHlink>
    </a:clrScheme>
    <a:fontScheme name="FPMiINR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bialystok_prezentacja</Template>
  <TotalTime>1279</TotalTime>
  <Words>928</Words>
  <Application>Microsoft Office PowerPoint</Application>
  <PresentationFormat>Pokaz na ekranie (4:3)</PresentationFormat>
  <Paragraphs>159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bialystok_prezentacja</vt:lpstr>
      <vt:lpstr>Prezentacja programu PowerPoint</vt:lpstr>
      <vt:lpstr>Co robimy?</vt:lpstr>
      <vt:lpstr>Agencja zatrudnienia Aktywizacji</vt:lpstr>
      <vt:lpstr>Agencja Pośrednictwa Pracy</vt:lpstr>
      <vt:lpstr>Agencja Doradztwa Personalnego </vt:lpstr>
      <vt:lpstr>Fundacja w liczbach</vt:lpstr>
      <vt:lpstr>Niepełnosprawność</vt:lpstr>
      <vt:lpstr>Rodzaje niepełnosprawności </vt:lpstr>
      <vt:lpstr>Prezentacja programu PowerPoint</vt:lpstr>
      <vt:lpstr>Opracowanie na podstawie danych EHIS Polska 2009</vt:lpstr>
      <vt:lpstr>Zmiana podstawowych wskaźników dotyczących osób niepełnosprawnych prawnie w wieku produkcyjnym w Polsce na rynku pracy, 2009-2012</vt:lpstr>
      <vt:lpstr>Bariery w aktywności osób z niepełnosprawnością </vt:lpstr>
      <vt:lpstr>Prezentacja programu PowerPoint</vt:lpstr>
      <vt:lpstr> „Trzy korzyści” </vt:lpstr>
      <vt:lpstr> Jakie korzyści przynosi zatrudnianie osoby niepełnosprawnej? </vt:lpstr>
      <vt:lpstr>Dofinansowanie do wynagrodzenia  od 1 kwietnia 2014 r.</vt:lpstr>
      <vt:lpstr>Obawy pracodawców</vt:lpstr>
      <vt:lpstr>Niepełnosprawni w pracy?</vt:lpstr>
      <vt:lpstr>  Elastyczne formy zatrudnienia   – SzANsa Dla osób                                                   z niepełnosprawnością?</vt:lpstr>
      <vt:lpstr>Etat = pewność?</vt:lpstr>
      <vt:lpstr>Elastyczność</vt:lpstr>
      <vt:lpstr>Elastyczne zatrudnienie pracownicze </vt:lpstr>
      <vt:lpstr>Zmiany w 2013 r.</vt:lpstr>
      <vt:lpstr>Czas pracy</vt:lpstr>
      <vt:lpstr>Czas pracy</vt:lpstr>
      <vt:lpstr>Wyrok TK z dnia 13.06.2013 r., sygn. akt K 17/11</vt:lpstr>
      <vt:lpstr>Wyjątki </vt:lpstr>
      <vt:lpstr>Zatrudnienie niepracownicze</vt:lpstr>
      <vt:lpstr>Przy wyborze właściwej formy zatrudnienia warto wziąć pod uwagę: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Drabarz</dc:creator>
  <cp:lastModifiedBy>Agnieszka Tekień</cp:lastModifiedBy>
  <cp:revision>89</cp:revision>
  <cp:lastPrinted>2014-03-18T21:53:10Z</cp:lastPrinted>
  <dcterms:created xsi:type="dcterms:W3CDTF">2012-11-27T17:25:21Z</dcterms:created>
  <dcterms:modified xsi:type="dcterms:W3CDTF">2014-03-25T14:15:37Z</dcterms:modified>
</cp:coreProperties>
</file>